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77" r:id="rId3"/>
    <p:sldId id="643" r:id="rId4"/>
    <p:sldId id="651" r:id="rId5"/>
    <p:sldId id="655" r:id="rId6"/>
    <p:sldId id="659" r:id="rId7"/>
    <p:sldId id="680" r:id="rId8"/>
    <p:sldId id="681" r:id="rId9"/>
    <p:sldId id="656" r:id="rId10"/>
    <p:sldId id="682" r:id="rId11"/>
    <p:sldId id="657" r:id="rId12"/>
    <p:sldId id="683" r:id="rId13"/>
    <p:sldId id="694" r:id="rId14"/>
    <p:sldId id="660" r:id="rId15"/>
    <p:sldId id="658" r:id="rId16"/>
    <p:sldId id="684" r:id="rId17"/>
    <p:sldId id="685" r:id="rId18"/>
    <p:sldId id="661" r:id="rId19"/>
    <p:sldId id="686" r:id="rId20"/>
    <p:sldId id="662" r:id="rId21"/>
    <p:sldId id="687" r:id="rId22"/>
    <p:sldId id="695" r:id="rId23"/>
    <p:sldId id="663" r:id="rId24"/>
    <p:sldId id="664" r:id="rId25"/>
    <p:sldId id="688" r:id="rId26"/>
    <p:sldId id="665" r:id="rId27"/>
    <p:sldId id="689" r:id="rId28"/>
    <p:sldId id="666" r:id="rId29"/>
    <p:sldId id="696" r:id="rId30"/>
    <p:sldId id="667" r:id="rId31"/>
    <p:sldId id="668" r:id="rId32"/>
    <p:sldId id="690" r:id="rId33"/>
    <p:sldId id="669" r:id="rId34"/>
    <p:sldId id="691" r:id="rId35"/>
    <p:sldId id="670" r:id="rId36"/>
    <p:sldId id="697" r:id="rId37"/>
    <p:sldId id="671" r:id="rId38"/>
    <p:sldId id="672" r:id="rId39"/>
    <p:sldId id="692" r:id="rId40"/>
    <p:sldId id="673" r:id="rId41"/>
    <p:sldId id="693" r:id="rId42"/>
    <p:sldId id="674" r:id="rId43"/>
    <p:sldId id="698" r:id="rId44"/>
    <p:sldId id="675" r:id="rId45"/>
    <p:sldId id="676" r:id="rId46"/>
    <p:sldId id="677" r:id="rId47"/>
    <p:sldId id="678" r:id="rId48"/>
    <p:sldId id="679" r:id="rId49"/>
    <p:sldId id="654"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FFCC66"/>
    <a:srgbClr val="C0504D"/>
    <a:srgbClr val="FF3300"/>
    <a:srgbClr val="FFFF99"/>
    <a:srgbClr val="4F81BD"/>
    <a:srgbClr val="003366"/>
    <a:srgbClr val="333399"/>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1" autoAdjust="0"/>
    <p:restoredTop sz="88038" autoAdjust="0"/>
  </p:normalViewPr>
  <p:slideViewPr>
    <p:cSldViewPr>
      <p:cViewPr varScale="1">
        <p:scale>
          <a:sx n="78" d="100"/>
          <a:sy n="78" d="100"/>
        </p:scale>
        <p:origin x="141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EEDF-C8A1-483D-AA8F-3FFC3999203F}" type="datetimeFigureOut">
              <a:rPr lang="en-US" smtClean="0"/>
              <a:pPr/>
              <a:t>9/26/2024</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6E0B4-87F4-456D-9B55-47F00B32441A}" type="slidenum">
              <a:rPr lang="en-US" smtClean="0"/>
              <a:pPr/>
              <a:t>‹#›</a:t>
            </a:fld>
            <a:endParaRPr lang="en-US"/>
          </a:p>
        </p:txBody>
      </p:sp>
    </p:spTree>
    <p:extLst>
      <p:ext uri="{BB962C8B-B14F-4D97-AF65-F5344CB8AC3E}">
        <p14:creationId xmlns:p14="http://schemas.microsoft.com/office/powerpoint/2010/main" val="303949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a:t>
            </a:fld>
            <a:endParaRPr lang="en-US"/>
          </a:p>
        </p:txBody>
      </p:sp>
    </p:spTree>
    <p:extLst>
      <p:ext uri="{BB962C8B-B14F-4D97-AF65-F5344CB8AC3E}">
        <p14:creationId xmlns:p14="http://schemas.microsoft.com/office/powerpoint/2010/main" val="28882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11</a:t>
            </a:fld>
            <a:endParaRPr lang="en-US"/>
          </a:p>
        </p:txBody>
      </p:sp>
    </p:spTree>
    <p:extLst>
      <p:ext uri="{BB962C8B-B14F-4D97-AF65-F5344CB8AC3E}">
        <p14:creationId xmlns:p14="http://schemas.microsoft.com/office/powerpoint/2010/main" val="34536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12</a:t>
            </a:fld>
            <a:endParaRPr lang="en-US"/>
          </a:p>
        </p:txBody>
      </p:sp>
    </p:spTree>
    <p:extLst>
      <p:ext uri="{BB962C8B-B14F-4D97-AF65-F5344CB8AC3E}">
        <p14:creationId xmlns:p14="http://schemas.microsoft.com/office/powerpoint/2010/main" val="12448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13</a:t>
            </a:fld>
            <a:endParaRPr lang="en-US"/>
          </a:p>
        </p:txBody>
      </p:sp>
    </p:spTree>
    <p:extLst>
      <p:ext uri="{BB962C8B-B14F-4D97-AF65-F5344CB8AC3E}">
        <p14:creationId xmlns:p14="http://schemas.microsoft.com/office/powerpoint/2010/main" val="241115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14</a:t>
            </a:fld>
            <a:endParaRPr lang="en-US"/>
          </a:p>
        </p:txBody>
      </p:sp>
    </p:spTree>
    <p:extLst>
      <p:ext uri="{BB962C8B-B14F-4D97-AF65-F5344CB8AC3E}">
        <p14:creationId xmlns:p14="http://schemas.microsoft.com/office/powerpoint/2010/main" val="388597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15</a:t>
            </a:fld>
            <a:endParaRPr lang="en-US"/>
          </a:p>
        </p:txBody>
      </p:sp>
    </p:spTree>
    <p:extLst>
      <p:ext uri="{BB962C8B-B14F-4D97-AF65-F5344CB8AC3E}">
        <p14:creationId xmlns:p14="http://schemas.microsoft.com/office/powerpoint/2010/main" val="4209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16</a:t>
            </a:fld>
            <a:endParaRPr lang="en-US"/>
          </a:p>
        </p:txBody>
      </p:sp>
    </p:spTree>
    <p:extLst>
      <p:ext uri="{BB962C8B-B14F-4D97-AF65-F5344CB8AC3E}">
        <p14:creationId xmlns:p14="http://schemas.microsoft.com/office/powerpoint/2010/main" val="37698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17</a:t>
            </a:fld>
            <a:endParaRPr lang="en-US"/>
          </a:p>
        </p:txBody>
      </p:sp>
    </p:spTree>
    <p:extLst>
      <p:ext uri="{BB962C8B-B14F-4D97-AF65-F5344CB8AC3E}">
        <p14:creationId xmlns:p14="http://schemas.microsoft.com/office/powerpoint/2010/main" val="300091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18</a:t>
            </a:fld>
            <a:endParaRPr lang="en-US"/>
          </a:p>
        </p:txBody>
      </p:sp>
    </p:spTree>
    <p:extLst>
      <p:ext uri="{BB962C8B-B14F-4D97-AF65-F5344CB8AC3E}">
        <p14:creationId xmlns:p14="http://schemas.microsoft.com/office/powerpoint/2010/main" val="349858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19</a:t>
            </a:fld>
            <a:endParaRPr lang="en-US"/>
          </a:p>
        </p:txBody>
      </p:sp>
    </p:spTree>
    <p:extLst>
      <p:ext uri="{BB962C8B-B14F-4D97-AF65-F5344CB8AC3E}">
        <p14:creationId xmlns:p14="http://schemas.microsoft.com/office/powerpoint/2010/main" val="596200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20</a:t>
            </a:fld>
            <a:endParaRPr lang="en-US"/>
          </a:p>
        </p:txBody>
      </p:sp>
    </p:spTree>
    <p:extLst>
      <p:ext uri="{BB962C8B-B14F-4D97-AF65-F5344CB8AC3E}">
        <p14:creationId xmlns:p14="http://schemas.microsoft.com/office/powerpoint/2010/main" val="397038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a:t>
            </a:fld>
            <a:endParaRPr lang="en-US"/>
          </a:p>
        </p:txBody>
      </p:sp>
    </p:spTree>
    <p:extLst>
      <p:ext uri="{BB962C8B-B14F-4D97-AF65-F5344CB8AC3E}">
        <p14:creationId xmlns:p14="http://schemas.microsoft.com/office/powerpoint/2010/main" val="321583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21</a:t>
            </a:fld>
            <a:endParaRPr lang="en-US"/>
          </a:p>
        </p:txBody>
      </p:sp>
    </p:spTree>
    <p:extLst>
      <p:ext uri="{BB962C8B-B14F-4D97-AF65-F5344CB8AC3E}">
        <p14:creationId xmlns:p14="http://schemas.microsoft.com/office/powerpoint/2010/main" val="395290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22</a:t>
            </a:fld>
            <a:endParaRPr lang="en-US"/>
          </a:p>
        </p:txBody>
      </p:sp>
    </p:spTree>
    <p:extLst>
      <p:ext uri="{BB962C8B-B14F-4D97-AF65-F5344CB8AC3E}">
        <p14:creationId xmlns:p14="http://schemas.microsoft.com/office/powerpoint/2010/main" val="22437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23</a:t>
            </a:fld>
            <a:endParaRPr lang="en-US"/>
          </a:p>
        </p:txBody>
      </p:sp>
    </p:spTree>
    <p:extLst>
      <p:ext uri="{BB962C8B-B14F-4D97-AF65-F5344CB8AC3E}">
        <p14:creationId xmlns:p14="http://schemas.microsoft.com/office/powerpoint/2010/main" val="40204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24</a:t>
            </a:fld>
            <a:endParaRPr lang="en-US"/>
          </a:p>
        </p:txBody>
      </p:sp>
    </p:spTree>
    <p:extLst>
      <p:ext uri="{BB962C8B-B14F-4D97-AF65-F5344CB8AC3E}">
        <p14:creationId xmlns:p14="http://schemas.microsoft.com/office/powerpoint/2010/main" val="391248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25</a:t>
            </a:fld>
            <a:endParaRPr lang="en-US"/>
          </a:p>
        </p:txBody>
      </p:sp>
    </p:spTree>
    <p:extLst>
      <p:ext uri="{BB962C8B-B14F-4D97-AF65-F5344CB8AC3E}">
        <p14:creationId xmlns:p14="http://schemas.microsoft.com/office/powerpoint/2010/main" val="2890778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26</a:t>
            </a:fld>
            <a:endParaRPr lang="en-US"/>
          </a:p>
        </p:txBody>
      </p:sp>
    </p:spTree>
    <p:extLst>
      <p:ext uri="{BB962C8B-B14F-4D97-AF65-F5344CB8AC3E}">
        <p14:creationId xmlns:p14="http://schemas.microsoft.com/office/powerpoint/2010/main" val="179647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27</a:t>
            </a:fld>
            <a:endParaRPr lang="en-US"/>
          </a:p>
        </p:txBody>
      </p:sp>
    </p:spTree>
    <p:extLst>
      <p:ext uri="{BB962C8B-B14F-4D97-AF65-F5344CB8AC3E}">
        <p14:creationId xmlns:p14="http://schemas.microsoft.com/office/powerpoint/2010/main" val="5374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28</a:t>
            </a:fld>
            <a:endParaRPr lang="en-US"/>
          </a:p>
        </p:txBody>
      </p:sp>
    </p:spTree>
    <p:extLst>
      <p:ext uri="{BB962C8B-B14F-4D97-AF65-F5344CB8AC3E}">
        <p14:creationId xmlns:p14="http://schemas.microsoft.com/office/powerpoint/2010/main" val="184501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29</a:t>
            </a:fld>
            <a:endParaRPr lang="en-US"/>
          </a:p>
        </p:txBody>
      </p:sp>
    </p:spTree>
    <p:extLst>
      <p:ext uri="{BB962C8B-B14F-4D97-AF65-F5344CB8AC3E}">
        <p14:creationId xmlns:p14="http://schemas.microsoft.com/office/powerpoint/2010/main" val="1604237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30</a:t>
            </a:fld>
            <a:endParaRPr lang="en-US"/>
          </a:p>
        </p:txBody>
      </p:sp>
    </p:spTree>
    <p:extLst>
      <p:ext uri="{BB962C8B-B14F-4D97-AF65-F5344CB8AC3E}">
        <p14:creationId xmlns:p14="http://schemas.microsoft.com/office/powerpoint/2010/main" val="2876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a:t>
            </a:fld>
            <a:endParaRPr lang="en-US"/>
          </a:p>
        </p:txBody>
      </p:sp>
    </p:spTree>
    <p:extLst>
      <p:ext uri="{BB962C8B-B14F-4D97-AF65-F5344CB8AC3E}">
        <p14:creationId xmlns:p14="http://schemas.microsoft.com/office/powerpoint/2010/main" val="1614053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31</a:t>
            </a:fld>
            <a:endParaRPr lang="en-US"/>
          </a:p>
        </p:txBody>
      </p:sp>
    </p:spTree>
    <p:extLst>
      <p:ext uri="{BB962C8B-B14F-4D97-AF65-F5344CB8AC3E}">
        <p14:creationId xmlns:p14="http://schemas.microsoft.com/office/powerpoint/2010/main" val="89082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32</a:t>
            </a:fld>
            <a:endParaRPr lang="en-US"/>
          </a:p>
        </p:txBody>
      </p:sp>
    </p:spTree>
    <p:extLst>
      <p:ext uri="{BB962C8B-B14F-4D97-AF65-F5344CB8AC3E}">
        <p14:creationId xmlns:p14="http://schemas.microsoft.com/office/powerpoint/2010/main" val="3221888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33</a:t>
            </a:fld>
            <a:endParaRPr lang="en-US"/>
          </a:p>
        </p:txBody>
      </p:sp>
    </p:spTree>
    <p:extLst>
      <p:ext uri="{BB962C8B-B14F-4D97-AF65-F5344CB8AC3E}">
        <p14:creationId xmlns:p14="http://schemas.microsoft.com/office/powerpoint/2010/main" val="2277072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34</a:t>
            </a:fld>
            <a:endParaRPr lang="en-US"/>
          </a:p>
        </p:txBody>
      </p:sp>
    </p:spTree>
    <p:extLst>
      <p:ext uri="{BB962C8B-B14F-4D97-AF65-F5344CB8AC3E}">
        <p14:creationId xmlns:p14="http://schemas.microsoft.com/office/powerpoint/2010/main" val="64350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35</a:t>
            </a:fld>
            <a:endParaRPr lang="en-US"/>
          </a:p>
        </p:txBody>
      </p:sp>
    </p:spTree>
    <p:extLst>
      <p:ext uri="{BB962C8B-B14F-4D97-AF65-F5344CB8AC3E}">
        <p14:creationId xmlns:p14="http://schemas.microsoft.com/office/powerpoint/2010/main" val="2978629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36</a:t>
            </a:fld>
            <a:endParaRPr lang="en-US"/>
          </a:p>
        </p:txBody>
      </p:sp>
    </p:spTree>
    <p:extLst>
      <p:ext uri="{BB962C8B-B14F-4D97-AF65-F5344CB8AC3E}">
        <p14:creationId xmlns:p14="http://schemas.microsoft.com/office/powerpoint/2010/main" val="2245700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37</a:t>
            </a:fld>
            <a:endParaRPr lang="en-US"/>
          </a:p>
        </p:txBody>
      </p:sp>
    </p:spTree>
    <p:extLst>
      <p:ext uri="{BB962C8B-B14F-4D97-AF65-F5344CB8AC3E}">
        <p14:creationId xmlns:p14="http://schemas.microsoft.com/office/powerpoint/2010/main" val="573287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38</a:t>
            </a:fld>
            <a:endParaRPr lang="en-US"/>
          </a:p>
        </p:txBody>
      </p:sp>
    </p:spTree>
    <p:extLst>
      <p:ext uri="{BB962C8B-B14F-4D97-AF65-F5344CB8AC3E}">
        <p14:creationId xmlns:p14="http://schemas.microsoft.com/office/powerpoint/2010/main" val="403887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39</a:t>
            </a:fld>
            <a:endParaRPr lang="en-US"/>
          </a:p>
        </p:txBody>
      </p:sp>
    </p:spTree>
    <p:extLst>
      <p:ext uri="{BB962C8B-B14F-4D97-AF65-F5344CB8AC3E}">
        <p14:creationId xmlns:p14="http://schemas.microsoft.com/office/powerpoint/2010/main" val="1424926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40</a:t>
            </a:fld>
            <a:endParaRPr lang="en-US"/>
          </a:p>
        </p:txBody>
      </p:sp>
    </p:spTree>
    <p:extLst>
      <p:ext uri="{BB962C8B-B14F-4D97-AF65-F5344CB8AC3E}">
        <p14:creationId xmlns:p14="http://schemas.microsoft.com/office/powerpoint/2010/main" val="169869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5</a:t>
            </a:fld>
            <a:endParaRPr lang="en-US"/>
          </a:p>
        </p:txBody>
      </p:sp>
    </p:spTree>
    <p:extLst>
      <p:ext uri="{BB962C8B-B14F-4D97-AF65-F5344CB8AC3E}">
        <p14:creationId xmlns:p14="http://schemas.microsoft.com/office/powerpoint/2010/main" val="3473423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41</a:t>
            </a:fld>
            <a:endParaRPr lang="en-US"/>
          </a:p>
        </p:txBody>
      </p:sp>
    </p:spTree>
    <p:extLst>
      <p:ext uri="{BB962C8B-B14F-4D97-AF65-F5344CB8AC3E}">
        <p14:creationId xmlns:p14="http://schemas.microsoft.com/office/powerpoint/2010/main" val="58082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42</a:t>
            </a:fld>
            <a:endParaRPr lang="en-US"/>
          </a:p>
        </p:txBody>
      </p:sp>
    </p:spTree>
    <p:extLst>
      <p:ext uri="{BB962C8B-B14F-4D97-AF65-F5344CB8AC3E}">
        <p14:creationId xmlns:p14="http://schemas.microsoft.com/office/powerpoint/2010/main" val="2136782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43</a:t>
            </a:fld>
            <a:endParaRPr lang="en-US"/>
          </a:p>
        </p:txBody>
      </p:sp>
    </p:spTree>
    <p:extLst>
      <p:ext uri="{BB962C8B-B14F-4D97-AF65-F5344CB8AC3E}">
        <p14:creationId xmlns:p14="http://schemas.microsoft.com/office/powerpoint/2010/main" val="921558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44</a:t>
            </a:fld>
            <a:endParaRPr lang="en-US"/>
          </a:p>
        </p:txBody>
      </p:sp>
    </p:spTree>
    <p:extLst>
      <p:ext uri="{BB962C8B-B14F-4D97-AF65-F5344CB8AC3E}">
        <p14:creationId xmlns:p14="http://schemas.microsoft.com/office/powerpoint/2010/main" val="2822458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45</a:t>
            </a:fld>
            <a:endParaRPr lang="en-US"/>
          </a:p>
        </p:txBody>
      </p:sp>
    </p:spTree>
    <p:extLst>
      <p:ext uri="{BB962C8B-B14F-4D97-AF65-F5344CB8AC3E}">
        <p14:creationId xmlns:p14="http://schemas.microsoft.com/office/powerpoint/2010/main" val="2177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46</a:t>
            </a:fld>
            <a:endParaRPr lang="en-US"/>
          </a:p>
        </p:txBody>
      </p:sp>
    </p:spTree>
    <p:extLst>
      <p:ext uri="{BB962C8B-B14F-4D97-AF65-F5344CB8AC3E}">
        <p14:creationId xmlns:p14="http://schemas.microsoft.com/office/powerpoint/2010/main" val="3642468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47</a:t>
            </a:fld>
            <a:endParaRPr lang="en-US"/>
          </a:p>
        </p:txBody>
      </p:sp>
    </p:spTree>
    <p:extLst>
      <p:ext uri="{BB962C8B-B14F-4D97-AF65-F5344CB8AC3E}">
        <p14:creationId xmlns:p14="http://schemas.microsoft.com/office/powerpoint/2010/main" val="3019920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48</a:t>
            </a:fld>
            <a:endParaRPr lang="en-US"/>
          </a:p>
        </p:txBody>
      </p:sp>
    </p:spTree>
    <p:extLst>
      <p:ext uri="{BB962C8B-B14F-4D97-AF65-F5344CB8AC3E}">
        <p14:creationId xmlns:p14="http://schemas.microsoft.com/office/powerpoint/2010/main" val="8521567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49</a:t>
            </a:fld>
            <a:endParaRPr lang="en-US"/>
          </a:p>
        </p:txBody>
      </p:sp>
    </p:spTree>
    <p:extLst>
      <p:ext uri="{BB962C8B-B14F-4D97-AF65-F5344CB8AC3E}">
        <p14:creationId xmlns:p14="http://schemas.microsoft.com/office/powerpoint/2010/main" val="425217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6</a:t>
            </a:fld>
            <a:endParaRPr lang="en-US"/>
          </a:p>
        </p:txBody>
      </p:sp>
    </p:spTree>
    <p:extLst>
      <p:ext uri="{BB962C8B-B14F-4D97-AF65-F5344CB8AC3E}">
        <p14:creationId xmlns:p14="http://schemas.microsoft.com/office/powerpoint/2010/main" val="217307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7</a:t>
            </a:fld>
            <a:endParaRPr lang="en-US"/>
          </a:p>
        </p:txBody>
      </p:sp>
    </p:spTree>
    <p:extLst>
      <p:ext uri="{BB962C8B-B14F-4D97-AF65-F5344CB8AC3E}">
        <p14:creationId xmlns:p14="http://schemas.microsoft.com/office/powerpoint/2010/main" val="356560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8</a:t>
            </a:fld>
            <a:endParaRPr lang="en-US"/>
          </a:p>
        </p:txBody>
      </p:sp>
    </p:spTree>
    <p:extLst>
      <p:ext uri="{BB962C8B-B14F-4D97-AF65-F5344CB8AC3E}">
        <p14:creationId xmlns:p14="http://schemas.microsoft.com/office/powerpoint/2010/main" val="78764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9</a:t>
            </a:fld>
            <a:endParaRPr lang="en-US"/>
          </a:p>
        </p:txBody>
      </p:sp>
    </p:spTree>
    <p:extLst>
      <p:ext uri="{BB962C8B-B14F-4D97-AF65-F5344CB8AC3E}">
        <p14:creationId xmlns:p14="http://schemas.microsoft.com/office/powerpoint/2010/main" val="319079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10</a:t>
            </a:fld>
            <a:endParaRPr lang="en-US"/>
          </a:p>
        </p:txBody>
      </p:sp>
    </p:spTree>
    <p:extLst>
      <p:ext uri="{BB962C8B-B14F-4D97-AF65-F5344CB8AC3E}">
        <p14:creationId xmlns:p14="http://schemas.microsoft.com/office/powerpoint/2010/main" val="52964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5E9E296-8E5C-41D6-AA2A-75CEA51D3681}" type="datetimeFigureOut">
              <a:rPr lang="it-IT" smtClean="0"/>
              <a:pPr/>
              <a:t>26/09/2024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E296-8E5C-41D6-AA2A-75CEA51D3681}" type="datetimeFigureOut">
              <a:rPr lang="it-IT" smtClean="0"/>
              <a:pPr/>
              <a:t>26/09/2024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1FF3D-736E-47FF-850E-0544F58D508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484627"/>
            <a:ext cx="9144000" cy="1571636"/>
          </a:xfrm>
        </p:spPr>
        <p:txBody>
          <a:bodyPr>
            <a:normAutofit/>
          </a:bodyPr>
          <a:lstStyle/>
          <a:p>
            <a:r>
              <a:rPr lang="en-US" sz="2800" b="1" spc="150" dirty="0">
                <a:solidFill>
                  <a:srgbClr val="003366"/>
                </a:solidFill>
              </a:rPr>
              <a:t>Integrated Climate Change Adaptation (CCA) and Flood Risk management Strategy and Plan for the Drin River Basin</a:t>
            </a:r>
            <a:endParaRPr lang="it-IT" sz="2800" b="1" dirty="0">
              <a:solidFill>
                <a:srgbClr val="003366"/>
              </a:solidFill>
            </a:endParaRPr>
          </a:p>
        </p:txBody>
      </p:sp>
      <p:sp>
        <p:nvSpPr>
          <p:cNvPr id="3" name="Sottotitolo 2"/>
          <p:cNvSpPr>
            <a:spLocks noGrp="1"/>
          </p:cNvSpPr>
          <p:nvPr>
            <p:ph type="subTitle" idx="1"/>
          </p:nvPr>
        </p:nvSpPr>
        <p:spPr>
          <a:xfrm>
            <a:off x="575556" y="3308432"/>
            <a:ext cx="7992888" cy="2304256"/>
          </a:xfrm>
        </p:spPr>
        <p:txBody>
          <a:bodyPr>
            <a:noAutofit/>
          </a:bodyPr>
          <a:lstStyle/>
          <a:p>
            <a:r>
              <a:rPr lang="en-US" sz="3600" b="1" dirty="0">
                <a:solidFill>
                  <a:srgbClr val="003366"/>
                </a:solidFill>
              </a:rPr>
              <a:t>Draft </a:t>
            </a:r>
          </a:p>
          <a:p>
            <a:r>
              <a:rPr lang="en-US" sz="3600" b="1" dirty="0">
                <a:solidFill>
                  <a:srgbClr val="003366"/>
                </a:solidFill>
              </a:rPr>
              <a:t>Transboundary FRM Action Plan          Drin River Basin 2025 - 2035</a:t>
            </a:r>
          </a:p>
          <a:p>
            <a:endParaRPr lang="en-US" sz="2400" b="1" dirty="0">
              <a:solidFill>
                <a:srgbClr val="003366"/>
              </a:solidFill>
            </a:endParaRPr>
          </a:p>
          <a:p>
            <a:r>
              <a:rPr lang="en-US" sz="2400" b="1" dirty="0">
                <a:solidFill>
                  <a:srgbClr val="003366"/>
                </a:solidFill>
              </a:rPr>
              <a:t>Sept. 2024</a:t>
            </a:r>
            <a:endParaRPr lang="en-US" sz="2400" dirty="0">
              <a:solidFill>
                <a:srgbClr val="003366"/>
              </a:solidFill>
            </a:endParaRPr>
          </a:p>
          <a:p>
            <a:endParaRPr lang="it-IT" sz="3600" b="1" dirty="0">
              <a:solidFill>
                <a:srgbClr val="003366"/>
              </a:solidFill>
            </a:endParaRPr>
          </a:p>
        </p:txBody>
      </p:sp>
      <p:pic>
        <p:nvPicPr>
          <p:cNvPr id="5"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9814" y="0"/>
            <a:ext cx="674862" cy="1269342"/>
          </a:xfrm>
          <a:prstGeom prst="rect">
            <a:avLst/>
          </a:prstGeom>
          <a:noFill/>
          <a:ln>
            <a:noFill/>
          </a:ln>
        </p:spPr>
      </p:pic>
      <p:pic>
        <p:nvPicPr>
          <p:cNvPr id="12" name="Picture 11" descr="A blue paint splashes on a white surface&#10;&#10;Description automatically generated with low confidence">
            <a:extLst>
              <a:ext uri="{FF2B5EF4-FFF2-40B4-BE49-F238E27FC236}">
                <a16:creationId xmlns="" xmlns:a16="http://schemas.microsoft.com/office/drawing/2014/main" id="{0BECA6A7-51AA-508A-CFC3-17B5E098D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8989"/>
            <a:ext cx="2968327" cy="711364"/>
          </a:xfrm>
          <a:prstGeom prst="rect">
            <a:avLst/>
          </a:prstGeom>
        </p:spPr>
      </p:pic>
      <p:pic>
        <p:nvPicPr>
          <p:cNvPr id="14" name="Picture 13" descr="A picture containing text, font, graphics, logo&#10;&#10;Description automatically generated">
            <a:extLst>
              <a:ext uri="{FF2B5EF4-FFF2-40B4-BE49-F238E27FC236}">
                <a16:creationId xmlns="" xmlns:a16="http://schemas.microsoft.com/office/drawing/2014/main" id="{EB4FB511-AD93-132D-A9EE-81CF09071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876" y="132046"/>
            <a:ext cx="2127338" cy="11107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2)  </a:t>
            </a:r>
            <a:r>
              <a:rPr lang="en-GB" sz="3200" b="1" dirty="0">
                <a:solidFill>
                  <a:srgbClr val="003366"/>
                </a:solidFill>
              </a:rPr>
              <a:t>–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393954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M31 </a:t>
            </a:r>
            <a:r>
              <a:rPr lang="en-GB" sz="2000" dirty="0">
                <a:solidFill>
                  <a:srgbClr val="003366"/>
                </a:solidFill>
              </a:rPr>
              <a:t>– </a:t>
            </a:r>
            <a:r>
              <a:rPr lang="en-GB" sz="2000" dirty="0" smtClean="0">
                <a:solidFill>
                  <a:srgbClr val="003366"/>
                </a:solidFill>
              </a:rPr>
              <a:t>Natural </a:t>
            </a:r>
            <a:r>
              <a:rPr lang="en-GB" sz="2000" dirty="0">
                <a:solidFill>
                  <a:srgbClr val="003366"/>
                </a:solidFill>
              </a:rPr>
              <a:t>flood management</a:t>
            </a:r>
          </a:p>
          <a:p>
            <a:pPr marL="800100" lvl="1" indent="-342900">
              <a:spcAft>
                <a:spcPts val="600"/>
              </a:spcAft>
              <a:buFont typeface="+mj-lt"/>
              <a:buAutoNum type="arabicPeriod"/>
            </a:pPr>
            <a:r>
              <a:rPr lang="en-GB" sz="1400" dirty="0" smtClean="0">
                <a:solidFill>
                  <a:srgbClr val="003366"/>
                </a:solidFill>
              </a:rPr>
              <a:t>Revitalization </a:t>
            </a:r>
            <a:r>
              <a:rPr lang="en-GB" sz="1400" dirty="0">
                <a:solidFill>
                  <a:srgbClr val="003366"/>
                </a:solidFill>
              </a:rPr>
              <a:t>of River Beds and Banks: Afforestation along mountain streams and riverbanks (</a:t>
            </a:r>
            <a:r>
              <a:rPr lang="en-GB" sz="1400" dirty="0" err="1">
                <a:solidFill>
                  <a:srgbClr val="003366"/>
                </a:solidFill>
              </a:rPr>
              <a:t>Kir</a:t>
            </a:r>
            <a:r>
              <a:rPr lang="en-GB" sz="1400" dirty="0">
                <a:solidFill>
                  <a:srgbClr val="003366"/>
                </a:solidFill>
              </a:rPr>
              <a:t> and Buna Rivers) using indigenous hydrophilic vegetation to reduce erosion and enhance water discharge.</a:t>
            </a:r>
          </a:p>
          <a:p>
            <a:pPr marL="800100" lvl="1" indent="-342900">
              <a:spcAft>
                <a:spcPts val="600"/>
              </a:spcAft>
              <a:buFont typeface="+mj-lt"/>
              <a:buAutoNum type="arabicPeriod"/>
            </a:pPr>
            <a:r>
              <a:rPr lang="en-GB" sz="1400" dirty="0" smtClean="0">
                <a:solidFill>
                  <a:srgbClr val="003366"/>
                </a:solidFill>
              </a:rPr>
              <a:t>Changing </a:t>
            </a:r>
            <a:r>
              <a:rPr lang="en-GB" sz="1400" dirty="0">
                <a:solidFill>
                  <a:srgbClr val="003366"/>
                </a:solidFill>
              </a:rPr>
              <a:t>River Courses: Adjust obstacles (like constructions) in canals to increase transport capacity and extend discharge capacity through international agreements (</a:t>
            </a:r>
            <a:r>
              <a:rPr lang="en-GB" sz="1400" dirty="0" err="1">
                <a:solidFill>
                  <a:srgbClr val="003366"/>
                </a:solidFill>
              </a:rPr>
              <a:t>Belaj</a:t>
            </a:r>
            <a:r>
              <a:rPr lang="en-GB" sz="1400" dirty="0">
                <a:solidFill>
                  <a:srgbClr val="003366"/>
                </a:solidFill>
              </a:rPr>
              <a:t> bottleneck in Buna River).</a:t>
            </a:r>
          </a:p>
          <a:p>
            <a:pPr marL="800100" lvl="1" indent="-342900">
              <a:spcAft>
                <a:spcPts val="600"/>
              </a:spcAft>
              <a:buFont typeface="+mj-lt"/>
              <a:buAutoNum type="arabicPeriod"/>
            </a:pPr>
            <a:r>
              <a:rPr lang="en-GB" sz="1400" dirty="0" smtClean="0">
                <a:solidFill>
                  <a:srgbClr val="003366"/>
                </a:solidFill>
              </a:rPr>
              <a:t>Construction </a:t>
            </a:r>
            <a:r>
              <a:rPr lang="en-GB" sz="1400" dirty="0">
                <a:solidFill>
                  <a:srgbClr val="003366"/>
                </a:solidFill>
              </a:rPr>
              <a:t>of embankments and pumping stations (</a:t>
            </a:r>
            <a:r>
              <a:rPr lang="en-GB" sz="1400" dirty="0" err="1">
                <a:solidFill>
                  <a:srgbClr val="003366"/>
                </a:solidFill>
              </a:rPr>
              <a:t>Kuç</a:t>
            </a:r>
            <a:r>
              <a:rPr lang="en-GB" sz="1400" dirty="0">
                <a:solidFill>
                  <a:srgbClr val="003366"/>
                </a:solidFill>
              </a:rPr>
              <a:t> village) to manage floodwaters.</a:t>
            </a:r>
          </a:p>
          <a:p>
            <a:pPr marL="800100" lvl="1" indent="-342900">
              <a:spcAft>
                <a:spcPts val="600"/>
              </a:spcAft>
              <a:buFont typeface="+mj-lt"/>
              <a:buAutoNum type="arabicPeriod"/>
            </a:pPr>
            <a:r>
              <a:rPr lang="en-GB" sz="1400" dirty="0" smtClean="0">
                <a:solidFill>
                  <a:srgbClr val="003366"/>
                </a:solidFill>
              </a:rPr>
              <a:t>Protection </a:t>
            </a:r>
            <a:r>
              <a:rPr lang="en-GB" sz="1400" dirty="0">
                <a:solidFill>
                  <a:srgbClr val="003366"/>
                </a:solidFill>
              </a:rPr>
              <a:t>of Riverbank </a:t>
            </a:r>
            <a:r>
              <a:rPr lang="en-GB" sz="1400" dirty="0" err="1">
                <a:solidFill>
                  <a:srgbClr val="003366"/>
                </a:solidFill>
              </a:rPr>
              <a:t>Zones:Clean</a:t>
            </a:r>
            <a:r>
              <a:rPr lang="en-GB" sz="1400" dirty="0">
                <a:solidFill>
                  <a:srgbClr val="003366"/>
                </a:solidFill>
              </a:rPr>
              <a:t> riverbeds and banks (</a:t>
            </a:r>
            <a:r>
              <a:rPr lang="en-GB" sz="1400" dirty="0" err="1">
                <a:solidFill>
                  <a:srgbClr val="003366"/>
                </a:solidFill>
              </a:rPr>
              <a:t>Kir</a:t>
            </a:r>
            <a:r>
              <a:rPr lang="en-GB" sz="1400" dirty="0">
                <a:solidFill>
                  <a:srgbClr val="003366"/>
                </a:solidFill>
              </a:rPr>
              <a:t> River) and define disposal areas for solid inert materials to avoid water </a:t>
            </a:r>
            <a:r>
              <a:rPr lang="en-GB" sz="1400" dirty="0" err="1">
                <a:solidFill>
                  <a:srgbClr val="003366"/>
                </a:solidFill>
              </a:rPr>
              <a:t>pollution.Build</a:t>
            </a:r>
            <a:r>
              <a:rPr lang="en-GB" sz="1400" dirty="0">
                <a:solidFill>
                  <a:srgbClr val="003366"/>
                </a:solidFill>
              </a:rPr>
              <a:t> green belts along streams (</a:t>
            </a:r>
            <a:r>
              <a:rPr lang="en-GB" sz="1400" dirty="0" err="1">
                <a:solidFill>
                  <a:srgbClr val="003366"/>
                </a:solidFill>
              </a:rPr>
              <a:t>Pistalli</a:t>
            </a:r>
            <a:r>
              <a:rPr lang="en-GB" sz="1400" dirty="0">
                <a:solidFill>
                  <a:srgbClr val="003366"/>
                </a:solidFill>
              </a:rPr>
              <a:t> Stream) and protect riverbanks with vegetation (Drin and Buna Rivers).</a:t>
            </a:r>
          </a:p>
          <a:p>
            <a:pPr marL="800100" lvl="1" indent="-342900">
              <a:spcAft>
                <a:spcPts val="600"/>
              </a:spcAft>
              <a:buFont typeface="+mj-lt"/>
              <a:buAutoNum type="arabicPeriod"/>
            </a:pPr>
            <a:r>
              <a:rPr lang="en-GB" sz="1400" dirty="0" smtClean="0">
                <a:solidFill>
                  <a:srgbClr val="003366"/>
                </a:solidFill>
              </a:rPr>
              <a:t>Support </a:t>
            </a:r>
            <a:r>
              <a:rPr lang="en-GB" sz="1400" dirty="0">
                <a:solidFill>
                  <a:srgbClr val="003366"/>
                </a:solidFill>
              </a:rPr>
              <a:t>of Natural </a:t>
            </a:r>
            <a:r>
              <a:rPr lang="en-GB" sz="1400" dirty="0" err="1">
                <a:solidFill>
                  <a:srgbClr val="003366"/>
                </a:solidFill>
              </a:rPr>
              <a:t>Floodplains:Promote</a:t>
            </a:r>
            <a:r>
              <a:rPr lang="en-GB" sz="1400" dirty="0">
                <a:solidFill>
                  <a:srgbClr val="003366"/>
                </a:solidFill>
              </a:rPr>
              <a:t> sustainable livestock grazing and improve forest vegetation (</a:t>
            </a:r>
            <a:r>
              <a:rPr lang="en-GB" sz="1400" dirty="0" err="1">
                <a:solidFill>
                  <a:srgbClr val="003366"/>
                </a:solidFill>
              </a:rPr>
              <a:t>Velipoja</a:t>
            </a:r>
            <a:r>
              <a:rPr lang="en-GB" sz="1400" dirty="0">
                <a:solidFill>
                  <a:srgbClr val="003366"/>
                </a:solidFill>
              </a:rPr>
              <a:t> area) in floodplains to protect soil and reduce erosion.</a:t>
            </a:r>
          </a:p>
          <a:p>
            <a:pPr marL="800100" lvl="1" indent="-342900">
              <a:spcAft>
                <a:spcPts val="600"/>
              </a:spcAft>
              <a:buFont typeface="+mj-lt"/>
              <a:buAutoNum type="arabicPeriod"/>
            </a:pPr>
            <a:r>
              <a:rPr lang="en-GB" sz="1400" dirty="0" smtClean="0">
                <a:solidFill>
                  <a:srgbClr val="003366"/>
                </a:solidFill>
              </a:rPr>
              <a:t>Modified </a:t>
            </a:r>
            <a:r>
              <a:rPr lang="en-GB" sz="1400" dirty="0">
                <a:solidFill>
                  <a:srgbClr val="003366"/>
                </a:solidFill>
              </a:rPr>
              <a:t>Extensive River </a:t>
            </a:r>
            <a:r>
              <a:rPr lang="en-GB" sz="1400" dirty="0" err="1">
                <a:solidFill>
                  <a:srgbClr val="003366"/>
                </a:solidFill>
              </a:rPr>
              <a:t>Maintenance:Reconstruct</a:t>
            </a:r>
            <a:r>
              <a:rPr lang="en-GB" sz="1400" dirty="0">
                <a:solidFill>
                  <a:srgbClr val="003366"/>
                </a:solidFill>
              </a:rPr>
              <a:t> the Buna Riverbed from </a:t>
            </a:r>
            <a:r>
              <a:rPr lang="en-GB" sz="1400" dirty="0" err="1">
                <a:solidFill>
                  <a:srgbClr val="003366"/>
                </a:solidFill>
              </a:rPr>
              <a:t>Bahçallek</a:t>
            </a:r>
            <a:r>
              <a:rPr lang="en-GB" sz="1400" dirty="0">
                <a:solidFill>
                  <a:srgbClr val="003366"/>
                </a:solidFill>
              </a:rPr>
              <a:t> to the Estuary.</a:t>
            </a:r>
          </a:p>
          <a:p>
            <a:pPr marL="800100" lvl="1" indent="-342900">
              <a:spcAft>
                <a:spcPts val="600"/>
              </a:spcAft>
              <a:buFont typeface="Arial" panose="020B0604020202020204" pitchFamily="34" charset="0"/>
              <a:buChar char="•"/>
            </a:pP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7243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Lower Drin: FRM Action Plan - Axis of Action n° III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5" name="Picture 4"/>
          <p:cNvPicPr>
            <a:picLocks noChangeAspect="1"/>
          </p:cNvPicPr>
          <p:nvPr/>
        </p:nvPicPr>
        <p:blipFill>
          <a:blip r:embed="rId6"/>
          <a:stretch>
            <a:fillRect/>
          </a:stretch>
        </p:blipFill>
        <p:spPr>
          <a:xfrm>
            <a:off x="1043608" y="1291831"/>
            <a:ext cx="7305597" cy="5566169"/>
          </a:xfrm>
          <a:prstGeom prst="rect">
            <a:avLst/>
          </a:prstGeom>
        </p:spPr>
      </p:pic>
    </p:spTree>
    <p:extLst>
      <p:ext uri="{BB962C8B-B14F-4D97-AF65-F5344CB8AC3E}">
        <p14:creationId xmlns:p14="http://schemas.microsoft.com/office/powerpoint/2010/main" val="366123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3)  </a:t>
            </a:r>
            <a:r>
              <a:rPr lang="en-GB" sz="3200" b="1" dirty="0">
                <a:solidFill>
                  <a:srgbClr val="003366"/>
                </a:solidFill>
              </a:rPr>
              <a:t>–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467820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a:solidFill>
                  <a:srgbClr val="003366"/>
                </a:solidFill>
              </a:rPr>
              <a:t>M42 </a:t>
            </a:r>
            <a:r>
              <a:rPr lang="en-GB" sz="2000" dirty="0" smtClean="0">
                <a:solidFill>
                  <a:srgbClr val="003366"/>
                </a:solidFill>
              </a:rPr>
              <a:t>– Emergency </a:t>
            </a:r>
            <a:r>
              <a:rPr lang="en-GB" sz="2000" dirty="0">
                <a:solidFill>
                  <a:srgbClr val="003366"/>
                </a:solidFill>
              </a:rPr>
              <a:t>Event Response Planning  / Contingency planning</a:t>
            </a:r>
          </a:p>
          <a:p>
            <a:pPr marL="800100" lvl="1" indent="-342900">
              <a:spcAft>
                <a:spcPts val="600"/>
              </a:spcAft>
              <a:buFont typeface="+mj-lt"/>
              <a:buAutoNum type="arabicPeriod"/>
            </a:pPr>
            <a:r>
              <a:rPr lang="en-GB" sz="1400" dirty="0" smtClean="0">
                <a:solidFill>
                  <a:srgbClr val="003366"/>
                </a:solidFill>
              </a:rPr>
              <a:t>Financial </a:t>
            </a:r>
            <a:r>
              <a:rPr lang="en-GB" sz="1400" dirty="0">
                <a:solidFill>
                  <a:srgbClr val="003366"/>
                </a:solidFill>
              </a:rPr>
              <a:t>Preparedness: Promote insurance against natural hazards in high-risk areas through technical seminars with insurance companies.</a:t>
            </a:r>
          </a:p>
          <a:p>
            <a:pPr marL="800100" lvl="1" indent="-342900">
              <a:spcAft>
                <a:spcPts val="600"/>
              </a:spcAft>
              <a:buFont typeface="+mj-lt"/>
              <a:buAutoNum type="arabicPeriod"/>
            </a:pPr>
            <a:r>
              <a:rPr lang="en-GB" sz="1400" dirty="0" smtClean="0">
                <a:solidFill>
                  <a:srgbClr val="003366"/>
                </a:solidFill>
              </a:rPr>
              <a:t>Resident </a:t>
            </a:r>
            <a:r>
              <a:rPr lang="en-GB" sz="1400" dirty="0">
                <a:solidFill>
                  <a:srgbClr val="003366"/>
                </a:solidFill>
              </a:rPr>
              <a:t>Awareness: Raise awareness of flood insurance for property owners in flood-prone areas.</a:t>
            </a:r>
          </a:p>
          <a:p>
            <a:pPr marL="800100" lvl="1" indent="-342900">
              <a:spcAft>
                <a:spcPts val="600"/>
              </a:spcAft>
              <a:buFont typeface="+mj-lt"/>
              <a:buAutoNum type="arabicPeriod"/>
            </a:pPr>
            <a:r>
              <a:rPr lang="en-GB" sz="1400" dirty="0" smtClean="0">
                <a:solidFill>
                  <a:srgbClr val="003366"/>
                </a:solidFill>
              </a:rPr>
              <a:t>Civil </a:t>
            </a:r>
            <a:r>
              <a:rPr lang="en-GB" sz="1400" dirty="0">
                <a:solidFill>
                  <a:srgbClr val="003366"/>
                </a:solidFill>
              </a:rPr>
              <a:t>Protection Plans: Prepare evacuation maps, train communities for emergencies, and construct first-aid stations (pods) for livestock and people during floods.</a:t>
            </a:r>
          </a:p>
          <a:p>
            <a:pPr marL="800100" lvl="1" indent="-342900">
              <a:spcAft>
                <a:spcPts val="600"/>
              </a:spcAft>
              <a:buFont typeface="+mj-lt"/>
              <a:buAutoNum type="arabicPeriod"/>
            </a:pPr>
            <a:r>
              <a:rPr lang="en-GB" sz="1400" dirty="0" smtClean="0">
                <a:solidFill>
                  <a:srgbClr val="003366"/>
                </a:solidFill>
              </a:rPr>
              <a:t>Alarm </a:t>
            </a:r>
            <a:r>
              <a:rPr lang="en-GB" sz="1400" dirty="0">
                <a:solidFill>
                  <a:srgbClr val="003366"/>
                </a:solidFill>
              </a:rPr>
              <a:t>System Maintenance: Ensure the maintenance of the alarm system by KESH for high-risk flood areas.</a:t>
            </a:r>
          </a:p>
          <a:p>
            <a:pPr marL="800100" lvl="1" indent="-342900">
              <a:spcAft>
                <a:spcPts val="600"/>
              </a:spcAft>
              <a:buFont typeface="+mj-lt"/>
              <a:buAutoNum type="arabicPeriod"/>
            </a:pPr>
            <a:r>
              <a:rPr lang="en-GB" sz="1400" dirty="0" smtClean="0">
                <a:solidFill>
                  <a:srgbClr val="003366"/>
                </a:solidFill>
              </a:rPr>
              <a:t>Monitoring </a:t>
            </a:r>
            <a:r>
              <a:rPr lang="en-GB" sz="1400" dirty="0">
                <a:solidFill>
                  <a:srgbClr val="003366"/>
                </a:solidFill>
              </a:rPr>
              <a:t>and Forecasting Systems: Maintain </a:t>
            </a:r>
            <a:r>
              <a:rPr lang="en-GB" sz="1400" dirty="0" err="1">
                <a:solidFill>
                  <a:srgbClr val="003366"/>
                </a:solidFill>
              </a:rPr>
              <a:t>hydrometeorological</a:t>
            </a:r>
            <a:r>
              <a:rPr lang="en-GB" sz="1400" dirty="0">
                <a:solidFill>
                  <a:srgbClr val="003366"/>
                </a:solidFill>
              </a:rPr>
              <a:t> systems in the Drin River cascade.</a:t>
            </a:r>
          </a:p>
          <a:p>
            <a:pPr marL="800100" lvl="1" indent="-342900">
              <a:spcAft>
                <a:spcPts val="600"/>
              </a:spcAft>
              <a:buFont typeface="+mj-lt"/>
              <a:buAutoNum type="arabicPeriod"/>
            </a:pPr>
            <a:r>
              <a:rPr lang="en-GB" sz="1400" dirty="0" smtClean="0">
                <a:solidFill>
                  <a:srgbClr val="003366"/>
                </a:solidFill>
              </a:rPr>
              <a:t>Evacuation </a:t>
            </a:r>
            <a:r>
              <a:rPr lang="en-GB" sz="1400" dirty="0">
                <a:solidFill>
                  <a:srgbClr val="003366"/>
                </a:solidFill>
              </a:rPr>
              <a:t>Tools: Provide and maintain safe mobility means (metal boats, etc.) for evacuation.</a:t>
            </a:r>
          </a:p>
          <a:p>
            <a:pPr marL="800100" lvl="1" indent="-342900">
              <a:spcAft>
                <a:spcPts val="600"/>
              </a:spcAft>
              <a:buFont typeface="+mj-lt"/>
              <a:buAutoNum type="arabicPeriod"/>
            </a:pPr>
            <a:r>
              <a:rPr lang="en-GB" sz="1400" dirty="0" smtClean="0">
                <a:solidFill>
                  <a:srgbClr val="003366"/>
                </a:solidFill>
              </a:rPr>
              <a:t>Supporting </a:t>
            </a:r>
            <a:r>
              <a:rPr lang="en-GB" sz="1400" dirty="0">
                <a:solidFill>
                  <a:srgbClr val="003366"/>
                </a:solidFill>
              </a:rPr>
              <a:t>development of joint protection and rescue plans in flood events between municipalities.</a:t>
            </a:r>
          </a:p>
          <a:p>
            <a:pPr marL="800100" lvl="1" indent="-342900">
              <a:spcAft>
                <a:spcPts val="600"/>
              </a:spcAft>
              <a:buFont typeface="+mj-lt"/>
              <a:buAutoNum type="arabicPeriod"/>
            </a:pPr>
            <a:r>
              <a:rPr lang="en-GB" sz="1400" dirty="0" smtClean="0">
                <a:solidFill>
                  <a:srgbClr val="003366"/>
                </a:solidFill>
              </a:rPr>
              <a:t>Supporting </a:t>
            </a:r>
            <a:r>
              <a:rPr lang="en-GB" sz="1400" dirty="0">
                <a:solidFill>
                  <a:srgbClr val="003366"/>
                </a:solidFill>
              </a:rPr>
              <a:t>joint simulation exercises of response in flood events among various stakeholders.</a:t>
            </a:r>
          </a:p>
          <a:p>
            <a:pPr marL="800100" lvl="1" indent="-342900">
              <a:spcAft>
                <a:spcPts val="600"/>
              </a:spcAft>
              <a:buFont typeface="+mj-lt"/>
              <a:buAutoNum type="arabicPeriod"/>
            </a:pPr>
            <a:r>
              <a:rPr lang="en-GB" sz="1400" dirty="0" smtClean="0">
                <a:solidFill>
                  <a:srgbClr val="003366"/>
                </a:solidFill>
              </a:rPr>
              <a:t>Identification </a:t>
            </a:r>
            <a:r>
              <a:rPr lang="en-GB" sz="1400" dirty="0">
                <a:solidFill>
                  <a:srgbClr val="003366"/>
                </a:solidFill>
              </a:rPr>
              <a:t>of areas of interest for flood Protection - Consideration of proposals and adaptation of areas of mutual importance for flood protection</a:t>
            </a:r>
          </a:p>
          <a:p>
            <a:pPr marL="285750" indent="-285750">
              <a:spcAft>
                <a:spcPts val="600"/>
              </a:spcAft>
              <a:buFont typeface="Arial" panose="020B0604020202020204" pitchFamily="34" charset="0"/>
              <a:buChar char="•"/>
            </a:pPr>
            <a:r>
              <a:rPr lang="en-GB" sz="2000" dirty="0">
                <a:solidFill>
                  <a:srgbClr val="003366"/>
                </a:solidFill>
              </a:rPr>
              <a:t>M35 </a:t>
            </a:r>
            <a:r>
              <a:rPr lang="en-GB" sz="2000" dirty="0" smtClean="0">
                <a:solidFill>
                  <a:srgbClr val="003366"/>
                </a:solidFill>
              </a:rPr>
              <a:t>– Other </a:t>
            </a:r>
            <a:r>
              <a:rPr lang="en-GB" sz="2000" dirty="0">
                <a:solidFill>
                  <a:srgbClr val="003366"/>
                </a:solidFill>
              </a:rPr>
              <a:t>– Maintenance of the channel’s drainage network</a:t>
            </a:r>
          </a:p>
          <a:p>
            <a:pPr marL="800100" lvl="1" indent="-342900">
              <a:spcAft>
                <a:spcPts val="600"/>
              </a:spcAft>
              <a:buFont typeface="+mj-lt"/>
              <a:buAutoNum type="arabicPeriod"/>
            </a:pPr>
            <a:r>
              <a:rPr lang="en-GB" sz="1400" dirty="0" smtClean="0">
                <a:solidFill>
                  <a:srgbClr val="003366"/>
                </a:solidFill>
              </a:rPr>
              <a:t>Maintenance </a:t>
            </a:r>
            <a:r>
              <a:rPr lang="en-GB" sz="1400" dirty="0">
                <a:solidFill>
                  <a:srgbClr val="003366"/>
                </a:solidFill>
              </a:rPr>
              <a:t>of embankments: Regular checks of embankments to ensure stability and functionality.</a:t>
            </a: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1525461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5576" y="2492896"/>
            <a:ext cx="7504980" cy="584775"/>
          </a:xfrm>
          <a:prstGeom prst="rect">
            <a:avLst/>
          </a:prstGeom>
        </p:spPr>
        <p:txBody>
          <a:bodyPr wrap="square">
            <a:spAutoFit/>
          </a:bodyPr>
          <a:lstStyle/>
          <a:p>
            <a:pPr algn="ctr">
              <a:spcAft>
                <a:spcPts val="1200"/>
              </a:spcAft>
            </a:pPr>
            <a:r>
              <a:rPr lang="en-US" sz="3200" b="1" dirty="0">
                <a:solidFill>
                  <a:srgbClr val="003366"/>
                </a:solidFill>
              </a:rPr>
              <a:t>Action Plan Medium </a:t>
            </a:r>
            <a:r>
              <a:rPr lang="en-US" sz="3200" b="1" dirty="0" err="1">
                <a:solidFill>
                  <a:srgbClr val="003366"/>
                </a:solidFill>
              </a:rPr>
              <a:t>Skadar</a:t>
            </a:r>
            <a:r>
              <a:rPr lang="en-US" sz="3200" b="1" dirty="0">
                <a:solidFill>
                  <a:srgbClr val="003366"/>
                </a:solidFill>
              </a:rPr>
              <a:t>/Shkoder Lake</a:t>
            </a: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4147014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Medium </a:t>
            </a:r>
            <a:r>
              <a:rPr lang="en-GB" sz="3200" b="1" dirty="0" err="1" smtClean="0">
                <a:solidFill>
                  <a:srgbClr val="003366"/>
                </a:solidFill>
              </a:rPr>
              <a:t>Skadar</a:t>
            </a:r>
            <a:r>
              <a:rPr lang="en-GB" sz="3200" b="1" dirty="0" smtClean="0">
                <a:solidFill>
                  <a:srgbClr val="003366"/>
                </a:solidFill>
              </a:rPr>
              <a:t>/Shkoder Lake</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768" y="1357259"/>
            <a:ext cx="7694448" cy="5440680"/>
          </a:xfrm>
          <a:prstGeom prst="rect">
            <a:avLst/>
          </a:prstGeom>
        </p:spPr>
      </p:pic>
    </p:spTree>
    <p:extLst>
      <p:ext uri="{BB962C8B-B14F-4D97-AF65-F5344CB8AC3E}">
        <p14:creationId xmlns:p14="http://schemas.microsoft.com/office/powerpoint/2010/main" val="3503938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Medium </a:t>
            </a:r>
            <a:r>
              <a:rPr lang="en-GB" sz="3200" b="1" dirty="0" err="1">
                <a:solidFill>
                  <a:srgbClr val="003366"/>
                </a:solidFill>
              </a:rPr>
              <a:t>Skadar</a:t>
            </a:r>
            <a:r>
              <a:rPr lang="en-GB" sz="3200" b="1" dirty="0">
                <a:solidFill>
                  <a:srgbClr val="003366"/>
                </a:solidFill>
              </a:rPr>
              <a:t> Lake: FRM Action Plan - Axis of Action n° 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248294" y="2276872"/>
            <a:ext cx="8576543" cy="2871734"/>
          </a:xfrm>
          <a:prstGeom prst="rect">
            <a:avLst/>
          </a:prstGeom>
        </p:spPr>
      </p:pic>
    </p:spTree>
    <p:extLst>
      <p:ext uri="{BB962C8B-B14F-4D97-AF65-F5344CB8AC3E}">
        <p14:creationId xmlns:p14="http://schemas.microsoft.com/office/powerpoint/2010/main" val="3768634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343170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a:solidFill>
                  <a:srgbClr val="003366"/>
                </a:solidFill>
              </a:rPr>
              <a:t>M41 </a:t>
            </a:r>
            <a:r>
              <a:rPr lang="en-GB" sz="2000" dirty="0" smtClean="0">
                <a:solidFill>
                  <a:srgbClr val="003366"/>
                </a:solidFill>
              </a:rPr>
              <a:t>– Flood </a:t>
            </a:r>
            <a:r>
              <a:rPr lang="en-GB" sz="2000" dirty="0">
                <a:solidFill>
                  <a:srgbClr val="003366"/>
                </a:solidFill>
              </a:rPr>
              <a:t>Forecasting and </a:t>
            </a:r>
            <a:r>
              <a:rPr lang="en-GB" sz="2000" dirty="0" smtClean="0">
                <a:solidFill>
                  <a:srgbClr val="003366"/>
                </a:solidFill>
              </a:rPr>
              <a:t>Warning</a:t>
            </a:r>
          </a:p>
          <a:p>
            <a:pPr marL="800100" lvl="1" indent="-342900">
              <a:spcAft>
                <a:spcPts val="600"/>
              </a:spcAft>
              <a:buFont typeface="+mj-lt"/>
              <a:buAutoNum type="arabicPeriod"/>
            </a:pPr>
            <a:r>
              <a:rPr lang="en-GB" sz="1400" dirty="0" smtClean="0">
                <a:solidFill>
                  <a:srgbClr val="003366"/>
                </a:solidFill>
              </a:rPr>
              <a:t>Continuous </a:t>
            </a:r>
            <a:r>
              <a:rPr lang="en-GB" sz="1400" dirty="0">
                <a:solidFill>
                  <a:srgbClr val="003366"/>
                </a:solidFill>
              </a:rPr>
              <a:t>Improvement of flood forecast and flood warning </a:t>
            </a:r>
          </a:p>
          <a:p>
            <a:pPr marL="800100" lvl="1" indent="-342900">
              <a:spcAft>
                <a:spcPts val="600"/>
              </a:spcAft>
              <a:buFont typeface="+mj-lt"/>
              <a:buAutoNum type="arabicPeriod"/>
            </a:pPr>
            <a:r>
              <a:rPr lang="en-GB" sz="1400" dirty="0" smtClean="0">
                <a:solidFill>
                  <a:srgbClr val="003366"/>
                </a:solidFill>
              </a:rPr>
              <a:t>Continuous </a:t>
            </a:r>
            <a:r>
              <a:rPr lang="en-GB" sz="1400" dirty="0">
                <a:solidFill>
                  <a:srgbClr val="003366"/>
                </a:solidFill>
              </a:rPr>
              <a:t>improvement of the system for hydrological and meteorological observations including measurements of groundwater level and data transfer systems resulting in the process of setting up the early warning system.</a:t>
            </a:r>
          </a:p>
          <a:p>
            <a:pPr marL="800100" lvl="1" indent="-342900">
              <a:spcAft>
                <a:spcPts val="600"/>
              </a:spcAft>
              <a:buFont typeface="+mj-lt"/>
              <a:buAutoNum type="arabicPeriod"/>
            </a:pPr>
            <a:r>
              <a:rPr lang="en-GB" sz="1400" dirty="0" smtClean="0">
                <a:solidFill>
                  <a:srgbClr val="003366"/>
                </a:solidFill>
              </a:rPr>
              <a:t>Development </a:t>
            </a:r>
            <a:r>
              <a:rPr lang="en-GB" sz="1400" dirty="0">
                <a:solidFill>
                  <a:srgbClr val="003366"/>
                </a:solidFill>
              </a:rPr>
              <a:t>of the basin wide EWS based on the Drin riparian’s improvements in flood forecast and flood warning</a:t>
            </a:r>
          </a:p>
          <a:p>
            <a:pPr marL="342900" indent="-342900">
              <a:spcAft>
                <a:spcPts val="600"/>
              </a:spcAft>
              <a:buFont typeface="Arial" panose="020B0604020202020204" pitchFamily="34" charset="0"/>
              <a:buChar char="•"/>
            </a:pPr>
            <a:r>
              <a:rPr lang="en-GB" sz="2000" dirty="0" smtClean="0">
                <a:solidFill>
                  <a:srgbClr val="003366"/>
                </a:solidFill>
              </a:rPr>
              <a:t>M21 – Avoidance</a:t>
            </a:r>
          </a:p>
          <a:p>
            <a:pPr marL="800100" lvl="1" indent="-342900">
              <a:spcAft>
                <a:spcPts val="600"/>
              </a:spcAft>
              <a:buFont typeface="+mj-lt"/>
              <a:buAutoNum type="arabicPeriod"/>
            </a:pPr>
            <a:r>
              <a:rPr lang="en-GB" sz="1400" dirty="0" smtClean="0">
                <a:solidFill>
                  <a:srgbClr val="003366"/>
                </a:solidFill>
              </a:rPr>
              <a:t>Restriction </a:t>
            </a:r>
            <a:r>
              <a:rPr lang="en-GB" sz="1400" dirty="0">
                <a:solidFill>
                  <a:srgbClr val="003366"/>
                </a:solidFill>
              </a:rPr>
              <a:t>for building in risk areas (in spatial planning / urban planning), Integrated urban planning towards flood resilient facilities; provide flood proofing for the most affected urban areas. </a:t>
            </a:r>
          </a:p>
          <a:p>
            <a:pPr marL="800100" lvl="1" indent="-342900">
              <a:spcAft>
                <a:spcPts val="600"/>
              </a:spcAft>
              <a:buFont typeface="+mj-lt"/>
              <a:buAutoNum type="arabicPeriod"/>
            </a:pPr>
            <a:r>
              <a:rPr lang="en-GB" sz="1400" dirty="0" smtClean="0">
                <a:solidFill>
                  <a:srgbClr val="003366"/>
                </a:solidFill>
              </a:rPr>
              <a:t>Protection </a:t>
            </a:r>
            <a:r>
              <a:rPr lang="en-GB" sz="1400" dirty="0">
                <a:solidFill>
                  <a:srgbClr val="003366"/>
                </a:solidFill>
              </a:rPr>
              <a:t>of the flood plains and retention areas</a:t>
            </a: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26943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249299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M24 </a:t>
            </a:r>
            <a:r>
              <a:rPr lang="en-GB" sz="2000" dirty="0">
                <a:solidFill>
                  <a:srgbClr val="003366"/>
                </a:solidFill>
              </a:rPr>
              <a:t>– Other - Reservoirs </a:t>
            </a:r>
            <a:r>
              <a:rPr lang="en-GB" sz="2000" dirty="0" smtClean="0">
                <a:solidFill>
                  <a:srgbClr val="003366"/>
                </a:solidFill>
              </a:rPr>
              <a:t>Regulation</a:t>
            </a:r>
          </a:p>
          <a:p>
            <a:pPr marL="800100" lvl="1" indent="-342900">
              <a:spcAft>
                <a:spcPts val="600"/>
              </a:spcAft>
              <a:buFont typeface="+mj-lt"/>
              <a:buAutoNum type="arabicPeriod"/>
            </a:pPr>
            <a:r>
              <a:rPr lang="en-GB" sz="1400" dirty="0" smtClean="0">
                <a:solidFill>
                  <a:srgbClr val="003366"/>
                </a:solidFill>
              </a:rPr>
              <a:t>Mapping </a:t>
            </a:r>
            <a:r>
              <a:rPr lang="en-GB" sz="1400" dirty="0">
                <a:solidFill>
                  <a:srgbClr val="003366"/>
                </a:solidFill>
              </a:rPr>
              <a:t>of flood risk areas. </a:t>
            </a:r>
          </a:p>
          <a:p>
            <a:pPr marL="800100" lvl="1" indent="-342900">
              <a:spcAft>
                <a:spcPts val="600"/>
              </a:spcAft>
              <a:buFont typeface="+mj-lt"/>
              <a:buAutoNum type="arabicPeriod"/>
            </a:pPr>
            <a:r>
              <a:rPr lang="en-GB" sz="1400" dirty="0" smtClean="0">
                <a:solidFill>
                  <a:srgbClr val="003366"/>
                </a:solidFill>
              </a:rPr>
              <a:t>Development </a:t>
            </a:r>
            <a:r>
              <a:rPr lang="en-GB" sz="1400" dirty="0">
                <a:solidFill>
                  <a:srgbClr val="003366"/>
                </a:solidFill>
              </a:rPr>
              <a:t>and approval of Local FRM </a:t>
            </a:r>
            <a:r>
              <a:rPr lang="en-GB" sz="1400" dirty="0" smtClean="0">
                <a:solidFill>
                  <a:srgbClr val="003366"/>
                </a:solidFill>
              </a:rPr>
              <a:t>Plan</a:t>
            </a:r>
          </a:p>
          <a:p>
            <a:pPr marL="800100" lvl="1" indent="-342900">
              <a:spcAft>
                <a:spcPts val="600"/>
              </a:spcAft>
              <a:buFont typeface="+mj-lt"/>
              <a:buAutoNum type="arabicPeriod"/>
            </a:pPr>
            <a:r>
              <a:rPr lang="en-GB" sz="1400" dirty="0" smtClean="0">
                <a:solidFill>
                  <a:srgbClr val="003366"/>
                </a:solidFill>
              </a:rPr>
              <a:t>Implementation </a:t>
            </a:r>
            <a:r>
              <a:rPr lang="en-GB" sz="1400" dirty="0">
                <a:solidFill>
                  <a:srgbClr val="003366"/>
                </a:solidFill>
              </a:rPr>
              <a:t>of Hydrogeological investigations in order to define the dimensions and spatial position of the revealed karst channels and their hydrological function (APSFR 03 – Cetinje field MNE)</a:t>
            </a:r>
          </a:p>
          <a:p>
            <a:pPr marL="800100" lvl="1" indent="-342900">
              <a:spcAft>
                <a:spcPts val="600"/>
              </a:spcAft>
              <a:buFont typeface="+mj-lt"/>
              <a:buAutoNum type="arabicPeriod"/>
            </a:pPr>
            <a:endParaRPr lang="en-GB" sz="1400" dirty="0">
              <a:solidFill>
                <a:srgbClr val="003366"/>
              </a:solidFill>
            </a:endParaRPr>
          </a:p>
          <a:p>
            <a:pPr marL="800100" lvl="1" indent="-342900">
              <a:spcAft>
                <a:spcPts val="600"/>
              </a:spcAft>
              <a:buFont typeface="Arial" panose="020B0604020202020204" pitchFamily="34" charset="0"/>
              <a:buChar char="•"/>
            </a:pP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1357084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Medium </a:t>
            </a:r>
            <a:r>
              <a:rPr lang="en-GB" sz="3200" b="1" dirty="0" err="1">
                <a:solidFill>
                  <a:srgbClr val="003366"/>
                </a:solidFill>
              </a:rPr>
              <a:t>Skadar</a:t>
            </a:r>
            <a:r>
              <a:rPr lang="en-GB" sz="3200" b="1" dirty="0">
                <a:solidFill>
                  <a:srgbClr val="003366"/>
                </a:solidFill>
              </a:rPr>
              <a:t> Lake: FRM Action Plan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a:stretch>
            <a:fillRect/>
          </a:stretch>
        </p:blipFill>
        <p:spPr>
          <a:xfrm>
            <a:off x="703752" y="2084715"/>
            <a:ext cx="7736495" cy="2688569"/>
          </a:xfrm>
          <a:prstGeom prst="rect">
            <a:avLst/>
          </a:prstGeom>
        </p:spPr>
      </p:pic>
    </p:spTree>
    <p:extLst>
      <p:ext uri="{BB962C8B-B14F-4D97-AF65-F5344CB8AC3E}">
        <p14:creationId xmlns:p14="http://schemas.microsoft.com/office/powerpoint/2010/main" val="3489242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2)  </a:t>
            </a:r>
            <a:r>
              <a:rPr lang="en-GB" sz="3200" b="1" dirty="0">
                <a:solidFill>
                  <a:srgbClr val="003366"/>
                </a:solidFill>
              </a:rPr>
              <a:t>–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160043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M31 </a:t>
            </a:r>
            <a:r>
              <a:rPr lang="en-GB" sz="2000" dirty="0">
                <a:solidFill>
                  <a:srgbClr val="003366"/>
                </a:solidFill>
              </a:rPr>
              <a:t>– </a:t>
            </a:r>
            <a:r>
              <a:rPr lang="en-GB" sz="2000" dirty="0" smtClean="0">
                <a:solidFill>
                  <a:srgbClr val="003366"/>
                </a:solidFill>
              </a:rPr>
              <a:t>Natural </a:t>
            </a:r>
            <a:r>
              <a:rPr lang="en-GB" sz="2000" dirty="0">
                <a:solidFill>
                  <a:srgbClr val="003366"/>
                </a:solidFill>
              </a:rPr>
              <a:t>flood management</a:t>
            </a:r>
          </a:p>
          <a:p>
            <a:pPr marL="800100" lvl="1" indent="-342900">
              <a:spcAft>
                <a:spcPts val="600"/>
              </a:spcAft>
              <a:buFont typeface="+mj-lt"/>
              <a:buAutoNum type="arabicPeriod"/>
            </a:pPr>
            <a:r>
              <a:rPr lang="en-GB" sz="1400" dirty="0" smtClean="0">
                <a:solidFill>
                  <a:srgbClr val="003366"/>
                </a:solidFill>
              </a:rPr>
              <a:t>Revitalization </a:t>
            </a:r>
            <a:r>
              <a:rPr lang="en-GB" sz="1400" dirty="0">
                <a:solidFill>
                  <a:srgbClr val="003366"/>
                </a:solidFill>
              </a:rPr>
              <a:t>of river beds and river banks / former flood plains </a:t>
            </a:r>
          </a:p>
          <a:p>
            <a:pPr marL="800100" lvl="1" indent="-342900">
              <a:spcAft>
                <a:spcPts val="600"/>
              </a:spcAft>
              <a:buFont typeface="+mj-lt"/>
              <a:buAutoNum type="arabicPeriod"/>
            </a:pPr>
            <a:r>
              <a:rPr lang="en-GB" sz="1400" dirty="0" smtClean="0">
                <a:solidFill>
                  <a:srgbClr val="003366"/>
                </a:solidFill>
              </a:rPr>
              <a:t>Protection </a:t>
            </a:r>
            <a:r>
              <a:rPr lang="en-GB" sz="1400" dirty="0">
                <a:solidFill>
                  <a:srgbClr val="003366"/>
                </a:solidFill>
              </a:rPr>
              <a:t>of zones along river banks</a:t>
            </a:r>
          </a:p>
          <a:p>
            <a:pPr marL="800100" lvl="1" indent="-342900">
              <a:spcAft>
                <a:spcPts val="600"/>
              </a:spcAft>
              <a:buFont typeface="+mj-lt"/>
              <a:buAutoNum type="arabicPeriod"/>
            </a:pPr>
            <a:r>
              <a:rPr lang="en-GB" sz="1400" dirty="0" smtClean="0">
                <a:solidFill>
                  <a:srgbClr val="003366"/>
                </a:solidFill>
              </a:rPr>
              <a:t>Support </a:t>
            </a:r>
            <a:r>
              <a:rPr lang="en-GB" sz="1400" dirty="0">
                <a:solidFill>
                  <a:srgbClr val="003366"/>
                </a:solidFill>
              </a:rPr>
              <a:t>of the development of natural </a:t>
            </a:r>
            <a:r>
              <a:rPr lang="en-GB" sz="1400" dirty="0" smtClean="0">
                <a:solidFill>
                  <a:srgbClr val="003366"/>
                </a:solidFill>
              </a:rPr>
              <a:t>floodplains</a:t>
            </a: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3278286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70353" y="556833"/>
            <a:ext cx="7000924" cy="584775"/>
          </a:xfrm>
          <a:prstGeom prst="rect">
            <a:avLst/>
          </a:prstGeom>
        </p:spPr>
        <p:txBody>
          <a:bodyPr wrap="square">
            <a:spAutoFit/>
          </a:bodyPr>
          <a:lstStyle/>
          <a:p>
            <a:pPr algn="ctr"/>
            <a:r>
              <a:rPr lang="en-US" sz="3200" b="1" dirty="0">
                <a:solidFill>
                  <a:srgbClr val="003366"/>
                </a:solidFill>
              </a:rPr>
              <a:t>Table of Contents</a:t>
            </a: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4" name="TextBox 3">
            <a:extLst>
              <a:ext uri="{FF2B5EF4-FFF2-40B4-BE49-F238E27FC236}">
                <a16:creationId xmlns="" xmlns:a16="http://schemas.microsoft.com/office/drawing/2014/main" id="{AAAD859F-B2B2-1B72-0117-1FA4D114024E}"/>
              </a:ext>
            </a:extLst>
          </p:cNvPr>
          <p:cNvSpPr txBox="1"/>
          <p:nvPr/>
        </p:nvSpPr>
        <p:spPr>
          <a:xfrm>
            <a:off x="197767" y="1690062"/>
            <a:ext cx="8946233" cy="3016210"/>
          </a:xfrm>
          <a:prstGeom prst="rect">
            <a:avLst/>
          </a:prstGeom>
          <a:noFill/>
        </p:spPr>
        <p:txBody>
          <a:bodyPr wrap="square">
            <a:spAutoFit/>
          </a:bodyPr>
          <a:lstStyle/>
          <a:p>
            <a:pPr marL="457200" indent="-457200">
              <a:buFont typeface="+mj-lt"/>
              <a:buAutoNum type="arabicPeriod"/>
              <a:tabLst>
                <a:tab pos="630238" algn="l"/>
              </a:tabLst>
            </a:pPr>
            <a:endParaRPr lang="en-US" sz="2000" spc="150" dirty="0">
              <a:solidFill>
                <a:srgbClr val="003366"/>
              </a:solidFill>
              <a:latin typeface="+mj-lt"/>
              <a:ea typeface="+mj-ea"/>
              <a:cs typeface="+mj-cs"/>
            </a:endParaRPr>
          </a:p>
          <a:p>
            <a:pPr marL="457200" indent="-457200">
              <a:spcAft>
                <a:spcPts val="1200"/>
              </a:spcAft>
              <a:buFont typeface="+mj-lt"/>
              <a:buAutoNum type="arabicPeriod"/>
              <a:tabLst>
                <a:tab pos="630238" algn="l"/>
              </a:tabLst>
            </a:pPr>
            <a:r>
              <a:rPr lang="en-US" sz="2000" spc="150" dirty="0">
                <a:solidFill>
                  <a:srgbClr val="003366"/>
                </a:solidFill>
              </a:rPr>
              <a:t>Action Plan Lower Drin</a:t>
            </a:r>
          </a:p>
          <a:p>
            <a:pPr marL="457200" indent="-457200">
              <a:spcAft>
                <a:spcPts val="1200"/>
              </a:spcAft>
              <a:buFont typeface="+mj-lt"/>
              <a:buAutoNum type="arabicPeriod"/>
              <a:tabLst>
                <a:tab pos="630238" algn="l"/>
              </a:tabLst>
            </a:pPr>
            <a:r>
              <a:rPr lang="en-US" sz="2000" spc="150" dirty="0">
                <a:solidFill>
                  <a:srgbClr val="003366"/>
                </a:solidFill>
              </a:rPr>
              <a:t>Action Plan Medium </a:t>
            </a:r>
            <a:r>
              <a:rPr lang="en-US" sz="2000" spc="150" dirty="0" err="1">
                <a:solidFill>
                  <a:srgbClr val="003366"/>
                </a:solidFill>
              </a:rPr>
              <a:t>Skadar</a:t>
            </a:r>
            <a:r>
              <a:rPr lang="en-US" sz="2000" spc="150" dirty="0">
                <a:solidFill>
                  <a:srgbClr val="003366"/>
                </a:solidFill>
              </a:rPr>
              <a:t>/Shkoder Lake</a:t>
            </a:r>
          </a:p>
          <a:p>
            <a:pPr marL="457200" indent="-457200">
              <a:spcAft>
                <a:spcPts val="1200"/>
              </a:spcAft>
              <a:buFont typeface="+mj-lt"/>
              <a:buAutoNum type="arabicPeriod"/>
              <a:tabLst>
                <a:tab pos="630238" algn="l"/>
              </a:tabLst>
            </a:pPr>
            <a:r>
              <a:rPr lang="en-US" sz="2000" spc="150" dirty="0">
                <a:solidFill>
                  <a:srgbClr val="003366"/>
                </a:solidFill>
              </a:rPr>
              <a:t>Action Plan Medium Drin Cascade</a:t>
            </a:r>
          </a:p>
          <a:p>
            <a:pPr marL="457200" indent="-457200">
              <a:spcAft>
                <a:spcPts val="1200"/>
              </a:spcAft>
              <a:buFont typeface="+mj-lt"/>
              <a:buAutoNum type="arabicPeriod"/>
              <a:tabLst>
                <a:tab pos="630238" algn="l"/>
              </a:tabLst>
            </a:pPr>
            <a:r>
              <a:rPr lang="en-US" sz="2000" spc="150" dirty="0">
                <a:solidFill>
                  <a:srgbClr val="003366"/>
                </a:solidFill>
              </a:rPr>
              <a:t>Action Plan White Drin</a:t>
            </a:r>
          </a:p>
          <a:p>
            <a:pPr marL="457200" indent="-457200">
              <a:spcAft>
                <a:spcPts val="1200"/>
              </a:spcAft>
              <a:buFont typeface="+mj-lt"/>
              <a:buAutoNum type="arabicPeriod"/>
              <a:tabLst>
                <a:tab pos="630238" algn="l"/>
              </a:tabLst>
            </a:pPr>
            <a:r>
              <a:rPr lang="en-US" sz="2000" spc="150" dirty="0">
                <a:solidFill>
                  <a:srgbClr val="003366"/>
                </a:solidFill>
              </a:rPr>
              <a:t>Action Plan Upper Lakes</a:t>
            </a:r>
          </a:p>
          <a:p>
            <a:pPr marL="457200" indent="-457200">
              <a:spcAft>
                <a:spcPts val="1200"/>
              </a:spcAft>
              <a:buFont typeface="+mj-lt"/>
              <a:buAutoNum type="arabicPeriod"/>
              <a:tabLst>
                <a:tab pos="630238" algn="l"/>
              </a:tabLst>
            </a:pPr>
            <a:r>
              <a:rPr lang="en-GB" sz="2000" spc="150" dirty="0">
                <a:solidFill>
                  <a:srgbClr val="003366"/>
                </a:solidFill>
              </a:rPr>
              <a:t>Summary of Specific FRM Actions</a:t>
            </a:r>
            <a:endParaRPr lang="en-US" sz="2000" spc="150" dirty="0">
              <a:solidFill>
                <a:srgbClr val="0033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Medium </a:t>
            </a:r>
            <a:r>
              <a:rPr lang="en-GB" sz="3200" b="1" dirty="0" err="1">
                <a:solidFill>
                  <a:srgbClr val="003366"/>
                </a:solidFill>
              </a:rPr>
              <a:t>Skadar</a:t>
            </a:r>
            <a:r>
              <a:rPr lang="en-GB" sz="3200" b="1" dirty="0">
                <a:solidFill>
                  <a:srgbClr val="003366"/>
                </a:solidFill>
              </a:rPr>
              <a:t> Lake: FRM Action Plan - Axis of Action n° III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441682" y="1844766"/>
            <a:ext cx="8064554" cy="4932917"/>
          </a:xfrm>
          <a:prstGeom prst="rect">
            <a:avLst/>
          </a:prstGeom>
        </p:spPr>
      </p:pic>
    </p:spTree>
    <p:extLst>
      <p:ext uri="{BB962C8B-B14F-4D97-AF65-F5344CB8AC3E}">
        <p14:creationId xmlns:p14="http://schemas.microsoft.com/office/powerpoint/2010/main" val="1970464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3)  </a:t>
            </a:r>
            <a:r>
              <a:rPr lang="en-GB" sz="3200" b="1" dirty="0">
                <a:solidFill>
                  <a:srgbClr val="003366"/>
                </a:solidFill>
              </a:rPr>
              <a:t>–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160043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a:solidFill>
                  <a:srgbClr val="003366"/>
                </a:solidFill>
              </a:rPr>
              <a:t>M42 </a:t>
            </a:r>
            <a:r>
              <a:rPr lang="en-GB" sz="2000" dirty="0" smtClean="0">
                <a:solidFill>
                  <a:srgbClr val="003366"/>
                </a:solidFill>
              </a:rPr>
              <a:t>– Emergency </a:t>
            </a:r>
            <a:r>
              <a:rPr lang="en-GB" sz="2000" dirty="0">
                <a:solidFill>
                  <a:srgbClr val="003366"/>
                </a:solidFill>
              </a:rPr>
              <a:t>Event Response Planning  / Contingency planning</a:t>
            </a:r>
          </a:p>
          <a:p>
            <a:pPr marL="800100" lvl="1" indent="-342900">
              <a:spcAft>
                <a:spcPts val="600"/>
              </a:spcAft>
              <a:buFont typeface="+mj-lt"/>
              <a:buAutoNum type="arabicPeriod"/>
            </a:pPr>
            <a:r>
              <a:rPr lang="en-GB" sz="1400" dirty="0" smtClean="0">
                <a:solidFill>
                  <a:srgbClr val="003366"/>
                </a:solidFill>
              </a:rPr>
              <a:t>Financial </a:t>
            </a:r>
            <a:r>
              <a:rPr lang="en-GB" sz="1400" dirty="0">
                <a:solidFill>
                  <a:srgbClr val="003366"/>
                </a:solidFill>
              </a:rPr>
              <a:t>precautions by reserves and insurances (insurance against natural hazards).</a:t>
            </a:r>
          </a:p>
          <a:p>
            <a:pPr marL="800100" lvl="1" indent="-342900">
              <a:spcAft>
                <a:spcPts val="600"/>
              </a:spcAft>
              <a:buFont typeface="+mj-lt"/>
              <a:buAutoNum type="arabicPeriod"/>
            </a:pPr>
            <a:r>
              <a:rPr lang="en-GB" sz="1400" dirty="0" smtClean="0">
                <a:solidFill>
                  <a:srgbClr val="003366"/>
                </a:solidFill>
              </a:rPr>
              <a:t>Civil </a:t>
            </a:r>
            <a:r>
              <a:rPr lang="en-GB" sz="1400" dirty="0">
                <a:solidFill>
                  <a:srgbClr val="003366"/>
                </a:solidFill>
              </a:rPr>
              <a:t>Protection.</a:t>
            </a:r>
          </a:p>
          <a:p>
            <a:pPr marL="800100" lvl="1" indent="-342900">
              <a:spcAft>
                <a:spcPts val="600"/>
              </a:spcAft>
              <a:buFont typeface="+mj-lt"/>
              <a:buAutoNum type="arabicPeriod"/>
            </a:pPr>
            <a:r>
              <a:rPr lang="en-GB" sz="1400" dirty="0" smtClean="0">
                <a:solidFill>
                  <a:srgbClr val="003366"/>
                </a:solidFill>
              </a:rPr>
              <a:t>Alignment </a:t>
            </a:r>
            <a:r>
              <a:rPr lang="en-GB" sz="1400" dirty="0">
                <a:solidFill>
                  <a:srgbClr val="003366"/>
                </a:solidFill>
              </a:rPr>
              <a:t>or optimization of alert and operation schemes (disaster management schemes</a:t>
            </a:r>
            <a:r>
              <a:rPr lang="en-GB" sz="1400" dirty="0" smtClean="0">
                <a:solidFill>
                  <a:srgbClr val="003366"/>
                </a:solidFill>
              </a:rPr>
              <a:t>).</a:t>
            </a: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2220845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5576" y="2492896"/>
            <a:ext cx="7504980" cy="584775"/>
          </a:xfrm>
          <a:prstGeom prst="rect">
            <a:avLst/>
          </a:prstGeom>
        </p:spPr>
        <p:txBody>
          <a:bodyPr wrap="square">
            <a:spAutoFit/>
          </a:bodyPr>
          <a:lstStyle/>
          <a:p>
            <a:pPr algn="ctr">
              <a:spcAft>
                <a:spcPts val="1200"/>
              </a:spcAft>
            </a:pPr>
            <a:r>
              <a:rPr lang="en-US" sz="3200" b="1" dirty="0">
                <a:solidFill>
                  <a:srgbClr val="003366"/>
                </a:solidFill>
              </a:rPr>
              <a:t>Action Plan </a:t>
            </a:r>
            <a:r>
              <a:rPr lang="en-US" sz="3200" b="1" dirty="0" smtClean="0">
                <a:solidFill>
                  <a:srgbClr val="003366"/>
                </a:solidFill>
              </a:rPr>
              <a:t>Drin Cascade</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37972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smtClean="0">
                <a:solidFill>
                  <a:srgbClr val="003366"/>
                </a:solidFill>
              </a:rPr>
              <a:t>Drin </a:t>
            </a:r>
            <a:r>
              <a:rPr lang="en-GB" sz="3200" b="1" dirty="0">
                <a:solidFill>
                  <a:srgbClr val="003366"/>
                </a:solidFill>
              </a:rPr>
              <a:t>Cascade</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08" y="1268760"/>
            <a:ext cx="7694330" cy="5440680"/>
          </a:xfrm>
          <a:prstGeom prst="rect">
            <a:avLst/>
          </a:prstGeom>
        </p:spPr>
      </p:pic>
    </p:spTree>
    <p:extLst>
      <p:ext uri="{BB962C8B-B14F-4D97-AF65-F5344CB8AC3E}">
        <p14:creationId xmlns:p14="http://schemas.microsoft.com/office/powerpoint/2010/main" val="3346370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Drin Cascade: FRM Action Plan - Axis of Action n° 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99814" y="1474488"/>
            <a:ext cx="8820472" cy="3645404"/>
          </a:xfrm>
          <a:prstGeom prst="rect">
            <a:avLst/>
          </a:prstGeom>
        </p:spPr>
      </p:pic>
    </p:spTree>
    <p:extLst>
      <p:ext uri="{BB962C8B-B14F-4D97-AF65-F5344CB8AC3E}">
        <p14:creationId xmlns:p14="http://schemas.microsoft.com/office/powerpoint/2010/main" val="3896900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t>
            </a:r>
            <a:r>
              <a:rPr lang="en-GB" sz="3200" b="1" dirty="0" smtClean="0">
                <a:solidFill>
                  <a:srgbClr val="003366"/>
                </a:solidFill>
              </a:rPr>
              <a:t>Albania/North Macedonia</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435503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M24 </a:t>
            </a:r>
            <a:r>
              <a:rPr lang="en-GB" sz="2000" dirty="0">
                <a:solidFill>
                  <a:srgbClr val="003366"/>
                </a:solidFill>
              </a:rPr>
              <a:t>– Other </a:t>
            </a:r>
            <a:r>
              <a:rPr lang="en-GB" sz="2000" dirty="0" smtClean="0">
                <a:solidFill>
                  <a:srgbClr val="003366"/>
                </a:solidFill>
              </a:rPr>
              <a:t>– (Reservoirs </a:t>
            </a:r>
            <a:r>
              <a:rPr lang="en-GB" sz="2000" dirty="0">
                <a:solidFill>
                  <a:srgbClr val="003366"/>
                </a:solidFill>
              </a:rPr>
              <a:t>Regulation</a:t>
            </a:r>
            <a:r>
              <a:rPr lang="en-GB" sz="2000" dirty="0" smtClean="0">
                <a:solidFill>
                  <a:srgbClr val="003366"/>
                </a:solidFill>
              </a:rPr>
              <a:t>*)</a:t>
            </a:r>
          </a:p>
          <a:p>
            <a:pPr marL="800100" lvl="1" indent="-342900">
              <a:spcAft>
                <a:spcPts val="600"/>
              </a:spcAft>
              <a:buFont typeface="+mj-lt"/>
              <a:buAutoNum type="arabicPeriod"/>
            </a:pPr>
            <a:r>
              <a:rPr lang="en-GB" sz="1400" dirty="0">
                <a:solidFill>
                  <a:srgbClr val="003366"/>
                </a:solidFill>
              </a:rPr>
              <a:t>Set the Regulation of Reservoirs in </a:t>
            </a:r>
            <a:r>
              <a:rPr lang="en-GB" sz="1400" dirty="0" err="1" smtClean="0">
                <a:solidFill>
                  <a:srgbClr val="003366"/>
                </a:solidFill>
              </a:rPr>
              <a:t>Fierza</a:t>
            </a:r>
            <a:r>
              <a:rPr lang="en-GB" sz="1400" dirty="0" smtClean="0">
                <a:solidFill>
                  <a:srgbClr val="003366"/>
                </a:solidFill>
              </a:rPr>
              <a:t>, </a:t>
            </a:r>
            <a:r>
              <a:rPr lang="en-GB" sz="1400" dirty="0" err="1" smtClean="0">
                <a:solidFill>
                  <a:srgbClr val="003366"/>
                </a:solidFill>
              </a:rPr>
              <a:t>Vau</a:t>
            </a:r>
            <a:r>
              <a:rPr lang="en-GB" sz="1400" dirty="0" smtClean="0">
                <a:solidFill>
                  <a:srgbClr val="003366"/>
                </a:solidFill>
              </a:rPr>
              <a:t> </a:t>
            </a:r>
            <a:r>
              <a:rPr lang="en-GB" sz="1400" dirty="0" err="1" smtClean="0">
                <a:solidFill>
                  <a:srgbClr val="003366"/>
                </a:solidFill>
              </a:rPr>
              <a:t>i</a:t>
            </a:r>
            <a:r>
              <a:rPr lang="en-GB" sz="1400" dirty="0" smtClean="0">
                <a:solidFill>
                  <a:srgbClr val="003366"/>
                </a:solidFill>
              </a:rPr>
              <a:t> </a:t>
            </a:r>
            <a:r>
              <a:rPr lang="en-GB" sz="1400" dirty="0" err="1">
                <a:solidFill>
                  <a:srgbClr val="003366"/>
                </a:solidFill>
              </a:rPr>
              <a:t>Dejes</a:t>
            </a:r>
            <a:r>
              <a:rPr lang="en-GB" sz="1400" dirty="0">
                <a:solidFill>
                  <a:srgbClr val="003366"/>
                </a:solidFill>
              </a:rPr>
              <a:t> </a:t>
            </a:r>
            <a:r>
              <a:rPr lang="en-GB" sz="1400" dirty="0" smtClean="0">
                <a:solidFill>
                  <a:srgbClr val="003366"/>
                </a:solidFill>
              </a:rPr>
              <a:t>, </a:t>
            </a:r>
            <a:r>
              <a:rPr lang="en-GB" sz="1400" dirty="0" err="1" smtClean="0">
                <a:solidFill>
                  <a:srgbClr val="003366"/>
                </a:solidFill>
              </a:rPr>
              <a:t>Koman</a:t>
            </a:r>
            <a:r>
              <a:rPr lang="en-GB" sz="1400" dirty="0" smtClean="0">
                <a:solidFill>
                  <a:srgbClr val="003366"/>
                </a:solidFill>
              </a:rPr>
              <a:t> </a:t>
            </a:r>
            <a:r>
              <a:rPr lang="en-GB" sz="1400" dirty="0">
                <a:solidFill>
                  <a:srgbClr val="003366"/>
                </a:solidFill>
              </a:rPr>
              <a:t>for Flood Risks</a:t>
            </a:r>
          </a:p>
          <a:p>
            <a:pPr marL="800100" lvl="1" indent="-342900">
              <a:spcAft>
                <a:spcPts val="600"/>
              </a:spcAft>
              <a:buFont typeface="+mj-lt"/>
              <a:buAutoNum type="arabicPeriod"/>
            </a:pPr>
            <a:r>
              <a:rPr lang="en-GB" sz="1400" dirty="0">
                <a:solidFill>
                  <a:srgbClr val="003366"/>
                </a:solidFill>
              </a:rPr>
              <a:t>Construct </a:t>
            </a:r>
            <a:r>
              <a:rPr lang="en-GB" sz="1400" dirty="0" err="1">
                <a:solidFill>
                  <a:srgbClr val="003366"/>
                </a:solidFill>
              </a:rPr>
              <a:t>Skavica</a:t>
            </a:r>
            <a:r>
              <a:rPr lang="en-GB" sz="1400" dirty="0">
                <a:solidFill>
                  <a:srgbClr val="003366"/>
                </a:solidFill>
              </a:rPr>
              <a:t> </a:t>
            </a:r>
            <a:r>
              <a:rPr lang="en-GB" sz="1400" dirty="0" smtClean="0">
                <a:solidFill>
                  <a:srgbClr val="003366"/>
                </a:solidFill>
              </a:rPr>
              <a:t>Dam</a:t>
            </a:r>
          </a:p>
          <a:p>
            <a:pPr marL="800100" lvl="1" indent="-342900">
              <a:spcAft>
                <a:spcPts val="600"/>
              </a:spcAft>
              <a:buFont typeface="+mj-lt"/>
              <a:buAutoNum type="arabicPeriod"/>
            </a:pPr>
            <a:r>
              <a:rPr lang="en-GB" sz="1400" dirty="0" smtClean="0">
                <a:solidFill>
                  <a:srgbClr val="003366"/>
                </a:solidFill>
              </a:rPr>
              <a:t>Awareness-raising </a:t>
            </a:r>
            <a:r>
              <a:rPr lang="en-GB" sz="1400" dirty="0">
                <a:solidFill>
                  <a:srgbClr val="003366"/>
                </a:solidFill>
              </a:rPr>
              <a:t>projects in high schools and secondary  Schools</a:t>
            </a:r>
          </a:p>
          <a:p>
            <a:pPr marL="800100" lvl="1" indent="-342900">
              <a:spcAft>
                <a:spcPts val="600"/>
              </a:spcAft>
              <a:buFont typeface="+mj-lt"/>
              <a:buAutoNum type="arabicPeriod"/>
            </a:pPr>
            <a:r>
              <a:rPr lang="en-GB" sz="1400" dirty="0" smtClean="0">
                <a:solidFill>
                  <a:srgbClr val="003366"/>
                </a:solidFill>
              </a:rPr>
              <a:t>Carry </a:t>
            </a:r>
            <a:r>
              <a:rPr lang="en-GB" sz="1400" dirty="0">
                <a:solidFill>
                  <a:srgbClr val="003366"/>
                </a:solidFill>
              </a:rPr>
              <a:t>out regular updates of Hazard and Risk maps </a:t>
            </a:r>
            <a:r>
              <a:rPr lang="en-GB" sz="1400" dirty="0" smtClean="0">
                <a:solidFill>
                  <a:srgbClr val="003366"/>
                </a:solidFill>
              </a:rPr>
              <a:t>according </a:t>
            </a:r>
            <a:r>
              <a:rPr lang="en-GB" sz="1400" dirty="0">
                <a:solidFill>
                  <a:srgbClr val="003366"/>
                </a:solidFill>
              </a:rPr>
              <a:t>to the legal provision or in cases when significant  changes occur that need to be considered and integrated /  further development of database</a:t>
            </a:r>
          </a:p>
          <a:p>
            <a:pPr marL="800100" lvl="1" indent="-342900">
              <a:spcAft>
                <a:spcPts val="600"/>
              </a:spcAft>
              <a:buFont typeface="+mj-lt"/>
              <a:buAutoNum type="arabicPeriod"/>
            </a:pPr>
            <a:r>
              <a:rPr lang="en-GB" sz="1400" dirty="0" smtClean="0">
                <a:solidFill>
                  <a:srgbClr val="003366"/>
                </a:solidFill>
              </a:rPr>
              <a:t>Provision </a:t>
            </a:r>
            <a:r>
              <a:rPr lang="en-GB" sz="1400" dirty="0">
                <a:solidFill>
                  <a:srgbClr val="003366"/>
                </a:solidFill>
              </a:rPr>
              <a:t>of digital flood hazard and risk maps based on a  web-GIS platform to facilitate decision-making on flood risk  management (including regular updating).</a:t>
            </a:r>
          </a:p>
          <a:p>
            <a:pPr marL="800100" lvl="1" indent="-342900">
              <a:spcAft>
                <a:spcPts val="600"/>
              </a:spcAft>
              <a:buFont typeface="+mj-lt"/>
              <a:buAutoNum type="arabicPeriod"/>
            </a:pPr>
            <a:r>
              <a:rPr lang="en-GB" sz="1400" dirty="0" smtClean="0">
                <a:solidFill>
                  <a:srgbClr val="003366"/>
                </a:solidFill>
              </a:rPr>
              <a:t>Distribution </a:t>
            </a:r>
            <a:r>
              <a:rPr lang="en-GB" sz="1400" dirty="0">
                <a:solidFill>
                  <a:srgbClr val="003366"/>
                </a:solidFill>
              </a:rPr>
              <a:t>of information leaflets, including flood risk  maps and guidance information for the population in case  of emergency (combined with measure 4.4.1-1 related  with evacuation maps/points/streets in case of emergency)</a:t>
            </a:r>
          </a:p>
          <a:p>
            <a:pPr marL="800100" lvl="1" indent="-342900">
              <a:spcAft>
                <a:spcPts val="600"/>
              </a:spcAft>
              <a:buFont typeface="+mj-lt"/>
              <a:buAutoNum type="arabicPeriod"/>
            </a:pPr>
            <a:r>
              <a:rPr lang="en-GB" sz="1400" dirty="0" smtClean="0">
                <a:solidFill>
                  <a:srgbClr val="003366"/>
                </a:solidFill>
              </a:rPr>
              <a:t>Distribution </a:t>
            </a:r>
            <a:r>
              <a:rPr lang="en-GB" sz="1400" dirty="0">
                <a:solidFill>
                  <a:srgbClr val="003366"/>
                </a:solidFill>
              </a:rPr>
              <a:t>flood risk maps in the local administration at  all levels</a:t>
            </a:r>
          </a:p>
          <a:p>
            <a:pPr marL="800100" lvl="1" indent="-342900">
              <a:spcAft>
                <a:spcPts val="600"/>
              </a:spcAft>
              <a:buFont typeface="+mj-lt"/>
              <a:buAutoNum type="arabicPeriod"/>
            </a:pPr>
            <a:r>
              <a:rPr lang="en-GB" sz="1400" dirty="0" smtClean="0">
                <a:solidFill>
                  <a:srgbClr val="003366"/>
                </a:solidFill>
              </a:rPr>
              <a:t>Maintaining</a:t>
            </a:r>
            <a:r>
              <a:rPr lang="en-GB" sz="1400" dirty="0">
                <a:solidFill>
                  <a:srgbClr val="003366"/>
                </a:solidFill>
              </a:rPr>
              <a:t>, supplementing and updating on the websites  of central and local institutions information on flood risk  management, self-protection, flood hazard maps, flood risk  assets, new flood events, water access levels and relevant  scenarios  for each area, and interactive guidance.</a:t>
            </a: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3365435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784976" cy="584775"/>
          </a:xfrm>
          <a:prstGeom prst="rect">
            <a:avLst/>
          </a:prstGeom>
        </p:spPr>
        <p:txBody>
          <a:bodyPr wrap="square">
            <a:spAutoFit/>
          </a:bodyPr>
          <a:lstStyle/>
          <a:p>
            <a:pPr algn="ctr"/>
            <a:r>
              <a:rPr lang="en-GB" sz="3200" b="1" dirty="0">
                <a:solidFill>
                  <a:srgbClr val="003366"/>
                </a:solidFill>
              </a:rPr>
              <a:t>Drin Cascade: FRM Action Plan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a:stretch>
            <a:fillRect/>
          </a:stretch>
        </p:blipFill>
        <p:spPr>
          <a:xfrm>
            <a:off x="106293" y="2273708"/>
            <a:ext cx="8931414" cy="2310584"/>
          </a:xfrm>
          <a:prstGeom prst="rect">
            <a:avLst/>
          </a:prstGeom>
        </p:spPr>
      </p:pic>
    </p:spTree>
    <p:extLst>
      <p:ext uri="{BB962C8B-B14F-4D97-AF65-F5344CB8AC3E}">
        <p14:creationId xmlns:p14="http://schemas.microsoft.com/office/powerpoint/2010/main" val="402474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2)  </a:t>
            </a:r>
            <a:r>
              <a:rPr lang="en-GB" sz="3200" b="1" dirty="0">
                <a:solidFill>
                  <a:srgbClr val="003366"/>
                </a:solidFill>
              </a:rPr>
              <a:t>– </a:t>
            </a:r>
            <a:r>
              <a:rPr lang="en-GB" sz="3200" b="1" dirty="0" smtClean="0">
                <a:solidFill>
                  <a:srgbClr val="003366"/>
                </a:solidFill>
              </a:rPr>
              <a:t>Albania/North Macedonia</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430887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M31 </a:t>
            </a:r>
            <a:r>
              <a:rPr lang="en-GB" sz="2000" dirty="0">
                <a:solidFill>
                  <a:srgbClr val="003366"/>
                </a:solidFill>
              </a:rPr>
              <a:t>– </a:t>
            </a:r>
            <a:r>
              <a:rPr lang="en-GB" sz="2000" dirty="0" smtClean="0">
                <a:solidFill>
                  <a:srgbClr val="003366"/>
                </a:solidFill>
              </a:rPr>
              <a:t>Natural </a:t>
            </a:r>
            <a:r>
              <a:rPr lang="en-GB" sz="2000" dirty="0">
                <a:solidFill>
                  <a:srgbClr val="003366"/>
                </a:solidFill>
              </a:rPr>
              <a:t>flood management</a:t>
            </a:r>
          </a:p>
          <a:p>
            <a:pPr marL="800100" lvl="1" indent="-342900">
              <a:spcAft>
                <a:spcPts val="600"/>
              </a:spcAft>
              <a:buFont typeface="+mj-lt"/>
              <a:buAutoNum type="arabicPeriod"/>
            </a:pPr>
            <a:r>
              <a:rPr lang="en-GB" sz="1400" dirty="0">
                <a:solidFill>
                  <a:srgbClr val="003366"/>
                </a:solidFill>
              </a:rPr>
              <a:t>Afforestation along mountain streams </a:t>
            </a:r>
            <a:endParaRPr lang="en-GB" sz="1400" dirty="0" smtClean="0">
              <a:solidFill>
                <a:srgbClr val="003366"/>
              </a:solidFill>
            </a:endParaRPr>
          </a:p>
          <a:p>
            <a:pPr marL="800100" lvl="1" indent="-342900">
              <a:spcAft>
                <a:spcPts val="600"/>
              </a:spcAft>
              <a:buFont typeface="+mj-lt"/>
              <a:buAutoNum type="arabicPeriod"/>
            </a:pPr>
            <a:r>
              <a:rPr lang="en-GB" sz="1400" dirty="0" smtClean="0">
                <a:solidFill>
                  <a:srgbClr val="003366"/>
                </a:solidFill>
              </a:rPr>
              <a:t>Adjustment </a:t>
            </a:r>
            <a:r>
              <a:rPr lang="en-GB" sz="1400" dirty="0">
                <a:solidFill>
                  <a:srgbClr val="003366"/>
                </a:solidFill>
              </a:rPr>
              <a:t>and cleaning of obstacles (constructions, crossings, tombs)</a:t>
            </a:r>
          </a:p>
          <a:p>
            <a:pPr marL="800100" lvl="1" indent="-342900">
              <a:spcAft>
                <a:spcPts val="600"/>
              </a:spcAft>
              <a:buFont typeface="+mj-lt"/>
              <a:buAutoNum type="arabicPeriod"/>
            </a:pPr>
            <a:r>
              <a:rPr lang="en-GB" sz="1400" dirty="0" smtClean="0">
                <a:solidFill>
                  <a:srgbClr val="003366"/>
                </a:solidFill>
              </a:rPr>
              <a:t>Compilation </a:t>
            </a:r>
            <a:r>
              <a:rPr lang="en-GB" sz="1400" dirty="0">
                <a:solidFill>
                  <a:srgbClr val="003366"/>
                </a:solidFill>
              </a:rPr>
              <a:t>of studies in order to determine the areas  where river </a:t>
            </a:r>
            <a:r>
              <a:rPr lang="en-GB" sz="1400" dirty="0" err="1">
                <a:solidFill>
                  <a:srgbClr val="003366"/>
                </a:solidFill>
              </a:rPr>
              <a:t>inerts</a:t>
            </a:r>
            <a:r>
              <a:rPr lang="en-GB" sz="1400" dirty="0">
                <a:solidFill>
                  <a:srgbClr val="003366"/>
                </a:solidFill>
              </a:rPr>
              <a:t> may or may not be used to reduce the  effects of floods and use their conclusions as mandatory  guidelines for </a:t>
            </a:r>
            <a:r>
              <a:rPr lang="en-GB" sz="1400" dirty="0" smtClean="0">
                <a:solidFill>
                  <a:srgbClr val="003366"/>
                </a:solidFill>
              </a:rPr>
              <a:t>implementation</a:t>
            </a:r>
          </a:p>
          <a:p>
            <a:pPr marL="800100" lvl="1" indent="-342900">
              <a:spcAft>
                <a:spcPts val="600"/>
              </a:spcAft>
              <a:buFont typeface="+mj-lt"/>
              <a:buAutoNum type="arabicPeriod"/>
            </a:pPr>
            <a:r>
              <a:rPr lang="en-GB" sz="1400" dirty="0" smtClean="0">
                <a:solidFill>
                  <a:srgbClr val="003366"/>
                </a:solidFill>
              </a:rPr>
              <a:t>Education </a:t>
            </a:r>
            <a:r>
              <a:rPr lang="en-GB" sz="1400" dirty="0">
                <a:solidFill>
                  <a:srgbClr val="003366"/>
                </a:solidFill>
              </a:rPr>
              <a:t>/ cooperation with landowners or land users to  encourage livestock integration  Improvement of forest vegetation in areas of alluvial plains  by planting autochthonous hydrophilic seedlings with  strong root system </a:t>
            </a:r>
          </a:p>
          <a:p>
            <a:pPr marL="800100" lvl="1" indent="-342900">
              <a:spcAft>
                <a:spcPts val="600"/>
              </a:spcAft>
              <a:buFont typeface="+mj-lt"/>
              <a:buAutoNum type="arabicPeriod"/>
            </a:pPr>
            <a:r>
              <a:rPr lang="en-GB" sz="1400" dirty="0" smtClean="0">
                <a:solidFill>
                  <a:srgbClr val="003366"/>
                </a:solidFill>
              </a:rPr>
              <a:t>Planting </a:t>
            </a:r>
            <a:r>
              <a:rPr lang="en-GB" sz="1400" dirty="0">
                <a:solidFill>
                  <a:srgbClr val="003366"/>
                </a:solidFill>
              </a:rPr>
              <a:t>willows, acacias and poplars in the areas along the  river side to reduce erosion </a:t>
            </a:r>
          </a:p>
          <a:p>
            <a:pPr marL="800100" lvl="1" indent="-342900">
              <a:spcAft>
                <a:spcPts val="600"/>
              </a:spcAft>
              <a:buFont typeface="+mj-lt"/>
              <a:buAutoNum type="arabicPeriod"/>
            </a:pPr>
            <a:r>
              <a:rPr lang="en-GB" sz="1400" dirty="0" smtClean="0">
                <a:solidFill>
                  <a:srgbClr val="003366"/>
                </a:solidFill>
              </a:rPr>
              <a:t>Environmental </a:t>
            </a:r>
            <a:r>
              <a:rPr lang="en-GB" sz="1400" dirty="0">
                <a:solidFill>
                  <a:srgbClr val="003366"/>
                </a:solidFill>
              </a:rPr>
              <a:t>assessment of flooded areas, to guide re </a:t>
            </a:r>
            <a:r>
              <a:rPr lang="en-GB" sz="1400" dirty="0" err="1">
                <a:solidFill>
                  <a:srgbClr val="003366"/>
                </a:solidFill>
              </a:rPr>
              <a:t>sponsible</a:t>
            </a:r>
            <a:r>
              <a:rPr lang="en-GB" sz="1400" dirty="0">
                <a:solidFill>
                  <a:srgbClr val="003366"/>
                </a:solidFill>
              </a:rPr>
              <a:t> institutions to assess the environmental situation  before land use decisions etc., not just after a flood</a:t>
            </a:r>
            <a:r>
              <a:rPr lang="en-GB" sz="1400" dirty="0" smtClean="0">
                <a:solidFill>
                  <a:srgbClr val="003366"/>
                </a:solidFill>
              </a:rPr>
              <a:t>.</a:t>
            </a:r>
          </a:p>
          <a:p>
            <a:pPr marL="800100" lvl="1" indent="-342900">
              <a:spcAft>
                <a:spcPts val="600"/>
              </a:spcAft>
              <a:buFont typeface="+mj-lt"/>
              <a:buAutoNum type="arabicPeriod"/>
            </a:pPr>
            <a:r>
              <a:rPr lang="en-GB" sz="1400" dirty="0" smtClean="0">
                <a:solidFill>
                  <a:srgbClr val="003366"/>
                </a:solidFill>
              </a:rPr>
              <a:t>Reconstruction </a:t>
            </a:r>
            <a:r>
              <a:rPr lang="en-GB" sz="1400" dirty="0">
                <a:solidFill>
                  <a:srgbClr val="003366"/>
                </a:solidFill>
              </a:rPr>
              <a:t>of the riverbed </a:t>
            </a:r>
          </a:p>
          <a:p>
            <a:pPr marL="800100" lvl="1" indent="-342900">
              <a:spcAft>
                <a:spcPts val="600"/>
              </a:spcAft>
              <a:buFont typeface="+mj-lt"/>
              <a:buAutoNum type="arabicPeriod"/>
            </a:pPr>
            <a:endParaRPr lang="en-GB" sz="1400" dirty="0">
              <a:solidFill>
                <a:srgbClr val="003366"/>
              </a:solidFill>
            </a:endParaRPr>
          </a:p>
          <a:p>
            <a:pPr marL="800100" lvl="1" indent="-342900">
              <a:spcAft>
                <a:spcPts val="600"/>
              </a:spcAft>
              <a:buFont typeface="+mj-lt"/>
              <a:buAutoNum type="arabicPeriod"/>
            </a:pP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3870094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1" y="791996"/>
            <a:ext cx="8900385" cy="584775"/>
          </a:xfrm>
          <a:prstGeom prst="rect">
            <a:avLst/>
          </a:prstGeom>
        </p:spPr>
        <p:txBody>
          <a:bodyPr wrap="square">
            <a:spAutoFit/>
          </a:bodyPr>
          <a:lstStyle/>
          <a:p>
            <a:pPr algn="ctr"/>
            <a:r>
              <a:rPr lang="en-GB" sz="3200" b="1" dirty="0">
                <a:solidFill>
                  <a:srgbClr val="003366"/>
                </a:solidFill>
              </a:rPr>
              <a:t>Drin Cascade: FRM Action Plan - Axis of Action n° III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204929" y="1584590"/>
            <a:ext cx="8833549" cy="3766503"/>
          </a:xfrm>
          <a:prstGeom prst="rect">
            <a:avLst/>
          </a:prstGeom>
        </p:spPr>
      </p:pic>
    </p:spTree>
    <p:extLst>
      <p:ext uri="{BB962C8B-B14F-4D97-AF65-F5344CB8AC3E}">
        <p14:creationId xmlns:p14="http://schemas.microsoft.com/office/powerpoint/2010/main" val="93098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5576" y="2492896"/>
            <a:ext cx="7504980" cy="584775"/>
          </a:xfrm>
          <a:prstGeom prst="rect">
            <a:avLst/>
          </a:prstGeom>
        </p:spPr>
        <p:txBody>
          <a:bodyPr wrap="square">
            <a:spAutoFit/>
          </a:bodyPr>
          <a:lstStyle/>
          <a:p>
            <a:pPr algn="ctr">
              <a:spcAft>
                <a:spcPts val="1200"/>
              </a:spcAft>
            </a:pPr>
            <a:r>
              <a:rPr lang="en-US" sz="3200" b="1" dirty="0">
                <a:solidFill>
                  <a:srgbClr val="003366"/>
                </a:solidFill>
              </a:rPr>
              <a:t>Action Plan </a:t>
            </a:r>
            <a:r>
              <a:rPr lang="en-US" sz="3200" b="1" dirty="0" smtClean="0">
                <a:solidFill>
                  <a:srgbClr val="003366"/>
                </a:solidFill>
              </a:rPr>
              <a:t>White Cascade</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4000250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US" sz="3200" b="1" dirty="0" smtClean="0">
                <a:solidFill>
                  <a:srgbClr val="003366"/>
                </a:solidFill>
              </a:rPr>
              <a:t>Action Plan Matrix</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4" name="TextBox 3">
            <a:extLst>
              <a:ext uri="{FF2B5EF4-FFF2-40B4-BE49-F238E27FC236}">
                <a16:creationId xmlns="" xmlns:a16="http://schemas.microsoft.com/office/drawing/2014/main" id="{8659226E-F3CD-22F9-D585-D67659B84083}"/>
              </a:ext>
            </a:extLst>
          </p:cNvPr>
          <p:cNvSpPr txBox="1"/>
          <p:nvPr/>
        </p:nvSpPr>
        <p:spPr>
          <a:xfrm>
            <a:off x="31651" y="1556792"/>
            <a:ext cx="9048246" cy="34778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smtClean="0">
                <a:solidFill>
                  <a:srgbClr val="003366"/>
                </a:solidFill>
              </a:rPr>
              <a:t>Action </a:t>
            </a:r>
            <a:r>
              <a:rPr lang="en-US" sz="2000" dirty="0">
                <a:solidFill>
                  <a:srgbClr val="003366"/>
                </a:solidFill>
              </a:rPr>
              <a:t>Plan matrix is subdivided </a:t>
            </a:r>
            <a:r>
              <a:rPr lang="en-US" sz="2000" dirty="0" smtClean="0">
                <a:solidFill>
                  <a:srgbClr val="003366"/>
                </a:solidFill>
              </a:rPr>
              <a:t>for each macro area into </a:t>
            </a:r>
            <a:r>
              <a:rPr lang="en-US" sz="2000" dirty="0">
                <a:solidFill>
                  <a:srgbClr val="003366"/>
                </a:solidFill>
              </a:rPr>
              <a:t>three (3) tables, which include FRM categories and the key elements of the FRM Action Plan. </a:t>
            </a:r>
          </a:p>
          <a:p>
            <a:pPr marL="742950" lvl="1" indent="-285750">
              <a:spcAft>
                <a:spcPts val="600"/>
              </a:spcAft>
              <a:buFont typeface="Arial" panose="020B0604020202020204" pitchFamily="34" charset="0"/>
              <a:buChar char="•"/>
            </a:pPr>
            <a:r>
              <a:rPr lang="en-GB" sz="2000" dirty="0">
                <a:solidFill>
                  <a:srgbClr val="003366"/>
                </a:solidFill>
              </a:rPr>
              <a:t>FRM Action Plan - Axis of Action n° I- </a:t>
            </a:r>
            <a:r>
              <a:rPr lang="en-GB" sz="2000" u="sng" dirty="0">
                <a:solidFill>
                  <a:srgbClr val="003366"/>
                </a:solidFill>
              </a:rPr>
              <a:t>“Strategic Objective 1 - Ensure Flood Risk Awareness, Prevention &amp; Preparedness”</a:t>
            </a:r>
          </a:p>
          <a:p>
            <a:pPr marL="742950" lvl="1" indent="-285750">
              <a:spcAft>
                <a:spcPts val="600"/>
              </a:spcAft>
              <a:buFont typeface="Arial" panose="020B0604020202020204" pitchFamily="34" charset="0"/>
              <a:buChar char="•"/>
            </a:pPr>
            <a:r>
              <a:rPr lang="en-US" sz="2000" dirty="0">
                <a:solidFill>
                  <a:srgbClr val="003366"/>
                </a:solidFill>
              </a:rPr>
              <a:t>FRM Action Plan - Axis of Action n° II – </a:t>
            </a:r>
            <a:r>
              <a:rPr lang="en-US" sz="2000" u="sng" dirty="0">
                <a:solidFill>
                  <a:srgbClr val="003366"/>
                </a:solidFill>
              </a:rPr>
              <a:t>“Strategic Objective 2 - </a:t>
            </a:r>
            <a:r>
              <a:rPr lang="en-US" sz="2000" u="sng" dirty="0" smtClean="0">
                <a:solidFill>
                  <a:srgbClr val="003366"/>
                </a:solidFill>
              </a:rPr>
              <a:t>Environmental &amp; no-regret Approach to FRM</a:t>
            </a:r>
            <a:r>
              <a:rPr lang="en-US" sz="2000" dirty="0" smtClean="0">
                <a:solidFill>
                  <a:srgbClr val="003366"/>
                </a:solidFill>
              </a:rPr>
              <a:t>”</a:t>
            </a:r>
          </a:p>
          <a:p>
            <a:pPr marL="742950" lvl="1" indent="-285750">
              <a:spcAft>
                <a:spcPts val="600"/>
              </a:spcAft>
              <a:buFont typeface="Arial" panose="020B0604020202020204" pitchFamily="34" charset="0"/>
              <a:buChar char="•"/>
            </a:pPr>
            <a:r>
              <a:rPr lang="en-US" sz="2000" dirty="0">
                <a:solidFill>
                  <a:srgbClr val="003366"/>
                </a:solidFill>
              </a:rPr>
              <a:t>FRM Action Plan - Axis of Action n° III – </a:t>
            </a:r>
            <a:r>
              <a:rPr lang="en-US" sz="2000" u="sng" dirty="0">
                <a:solidFill>
                  <a:srgbClr val="003366"/>
                </a:solidFill>
              </a:rPr>
              <a:t>“Strategic Objective 3 - Bottom-Up &amp; Participatory Approach”</a:t>
            </a:r>
          </a:p>
          <a:p>
            <a:pPr marL="285750" indent="-285750">
              <a:spcAft>
                <a:spcPts val="600"/>
              </a:spcAft>
              <a:buFont typeface="Arial" panose="020B0604020202020204" pitchFamily="34" charset="0"/>
              <a:buChar char="•"/>
            </a:pPr>
            <a:r>
              <a:rPr lang="en-US" sz="2000" dirty="0">
                <a:solidFill>
                  <a:srgbClr val="003366"/>
                </a:solidFill>
              </a:rPr>
              <a:t>Priority level of the FRM Category was highlighted using the following conventions: High Priority </a:t>
            </a:r>
            <a:r>
              <a:rPr lang="en-US" sz="2000" dirty="0">
                <a:solidFill>
                  <a:srgbClr val="FFFF00"/>
                </a:solidFill>
              </a:rPr>
              <a:t>(Yellow)</a:t>
            </a:r>
            <a:r>
              <a:rPr lang="en-US" sz="2000" dirty="0">
                <a:solidFill>
                  <a:srgbClr val="003366"/>
                </a:solidFill>
              </a:rPr>
              <a:t>, Medium Priority </a:t>
            </a:r>
            <a:r>
              <a:rPr lang="en-US" sz="2000" dirty="0">
                <a:solidFill>
                  <a:schemeClr val="accent4">
                    <a:lumMod val="75000"/>
                  </a:schemeClr>
                </a:solidFill>
              </a:rPr>
              <a:t>(Pink)</a:t>
            </a:r>
            <a:r>
              <a:rPr lang="en-US" sz="2000" dirty="0">
                <a:solidFill>
                  <a:srgbClr val="003366"/>
                </a:solidFill>
              </a:rPr>
              <a:t>, and Low Priority </a:t>
            </a:r>
            <a:r>
              <a:rPr lang="en-US" sz="2000" dirty="0">
                <a:solidFill>
                  <a:srgbClr val="92D050"/>
                </a:solidFill>
              </a:rPr>
              <a:t>(Green)</a:t>
            </a:r>
            <a:r>
              <a:rPr lang="en-US" sz="2000" dirty="0">
                <a:solidFill>
                  <a:srgbClr val="003366"/>
                </a:solidFill>
              </a:rPr>
              <a:t>.</a:t>
            </a:r>
          </a:p>
        </p:txBody>
      </p:sp>
    </p:spTree>
    <p:extLst>
      <p:ext uri="{BB962C8B-B14F-4D97-AF65-F5344CB8AC3E}">
        <p14:creationId xmlns:p14="http://schemas.microsoft.com/office/powerpoint/2010/main" val="2946305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smtClean="0">
                <a:solidFill>
                  <a:srgbClr val="003366"/>
                </a:solidFill>
              </a:rPr>
              <a:t>WHITE </a:t>
            </a:r>
            <a:r>
              <a:rPr lang="en-GB" sz="3200" b="1" dirty="0">
                <a:solidFill>
                  <a:srgbClr val="003366"/>
                </a:solidFill>
              </a:rPr>
              <a:t>DRIN MACRO-AREA</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062" y="1376771"/>
            <a:ext cx="7693860" cy="5440680"/>
          </a:xfrm>
          <a:prstGeom prst="rect">
            <a:avLst/>
          </a:prstGeom>
        </p:spPr>
      </p:pic>
    </p:spTree>
    <p:extLst>
      <p:ext uri="{BB962C8B-B14F-4D97-AF65-F5344CB8AC3E}">
        <p14:creationId xmlns:p14="http://schemas.microsoft.com/office/powerpoint/2010/main" val="1848048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White Drin: FRM Action Plan - Axis of Action n° 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9" name="Picture 8"/>
          <p:cNvPicPr>
            <a:picLocks noChangeAspect="1"/>
          </p:cNvPicPr>
          <p:nvPr/>
        </p:nvPicPr>
        <p:blipFill>
          <a:blip r:embed="rId6"/>
          <a:stretch>
            <a:fillRect/>
          </a:stretch>
        </p:blipFill>
        <p:spPr>
          <a:xfrm>
            <a:off x="179512" y="1988840"/>
            <a:ext cx="8820472" cy="2826449"/>
          </a:xfrm>
          <a:prstGeom prst="rect">
            <a:avLst/>
          </a:prstGeom>
        </p:spPr>
      </p:pic>
    </p:spTree>
    <p:extLst>
      <p:ext uri="{BB962C8B-B14F-4D97-AF65-F5344CB8AC3E}">
        <p14:creationId xmlns:p14="http://schemas.microsoft.com/office/powerpoint/2010/main" val="2537962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t>
            </a:r>
            <a:r>
              <a:rPr lang="en-GB" sz="3200" b="1" dirty="0" smtClean="0">
                <a:solidFill>
                  <a:srgbClr val="003366"/>
                </a:solidFill>
              </a:rPr>
              <a:t>Kosovo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144655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000" dirty="0" smtClean="0">
                <a:solidFill>
                  <a:srgbClr val="003366"/>
                </a:solidFill>
              </a:rPr>
              <a:t>M21 – Avoidance</a:t>
            </a:r>
          </a:p>
          <a:p>
            <a:pPr marL="800100" lvl="1" indent="-342900">
              <a:spcAft>
                <a:spcPts val="600"/>
              </a:spcAft>
              <a:buFont typeface="+mj-lt"/>
              <a:buAutoNum type="arabicPeriod"/>
            </a:pPr>
            <a:r>
              <a:rPr lang="en-GB" sz="1400" dirty="0" smtClean="0">
                <a:solidFill>
                  <a:srgbClr val="003366"/>
                </a:solidFill>
              </a:rPr>
              <a:t>Spatial </a:t>
            </a:r>
            <a:r>
              <a:rPr lang="en-GB" sz="1400" dirty="0">
                <a:solidFill>
                  <a:srgbClr val="003366"/>
                </a:solidFill>
              </a:rPr>
              <a:t>plans shell includes information presented on the hazard and risk maps regarding the flood spatial distribution, in order to prevent the construction of any buildings and urbanization in areas that are at risk of flooding.</a:t>
            </a: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2877578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White Drin: FRM Action Plan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a:stretch>
            <a:fillRect/>
          </a:stretch>
        </p:blipFill>
        <p:spPr>
          <a:xfrm>
            <a:off x="179512" y="2276872"/>
            <a:ext cx="8748464" cy="1567136"/>
          </a:xfrm>
          <a:prstGeom prst="rect">
            <a:avLst/>
          </a:prstGeom>
        </p:spPr>
      </p:pic>
    </p:spTree>
    <p:extLst>
      <p:ext uri="{BB962C8B-B14F-4D97-AF65-F5344CB8AC3E}">
        <p14:creationId xmlns:p14="http://schemas.microsoft.com/office/powerpoint/2010/main" val="2909014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2)  </a:t>
            </a:r>
            <a:r>
              <a:rPr lang="en-GB" sz="3200" b="1" dirty="0">
                <a:solidFill>
                  <a:srgbClr val="003366"/>
                </a:solidFill>
              </a:rPr>
              <a:t>– </a:t>
            </a:r>
            <a:r>
              <a:rPr lang="en-GB" sz="3200" b="1" dirty="0" smtClean="0">
                <a:solidFill>
                  <a:srgbClr val="003366"/>
                </a:solidFill>
              </a:rPr>
              <a:t>Kosovo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409342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M31 </a:t>
            </a:r>
            <a:r>
              <a:rPr lang="en-GB" sz="2000" dirty="0">
                <a:solidFill>
                  <a:srgbClr val="003366"/>
                </a:solidFill>
              </a:rPr>
              <a:t>– </a:t>
            </a:r>
            <a:r>
              <a:rPr lang="en-GB" sz="2000" dirty="0" smtClean="0">
                <a:solidFill>
                  <a:srgbClr val="003366"/>
                </a:solidFill>
              </a:rPr>
              <a:t>Natural </a:t>
            </a:r>
            <a:r>
              <a:rPr lang="en-GB" sz="2000" dirty="0">
                <a:solidFill>
                  <a:srgbClr val="003366"/>
                </a:solidFill>
              </a:rPr>
              <a:t>flood management</a:t>
            </a:r>
          </a:p>
          <a:p>
            <a:pPr marL="800100" lvl="1" indent="-342900">
              <a:spcAft>
                <a:spcPts val="600"/>
              </a:spcAft>
              <a:buFont typeface="+mj-lt"/>
              <a:buAutoNum type="arabicPeriod"/>
            </a:pPr>
            <a:r>
              <a:rPr lang="en-GB" sz="1400" dirty="0">
                <a:solidFill>
                  <a:srgbClr val="003366"/>
                </a:solidFill>
              </a:rPr>
              <a:t>Afforestation along mountain streams </a:t>
            </a:r>
            <a:endParaRPr lang="en-GB" sz="1400" dirty="0" smtClean="0">
              <a:solidFill>
                <a:srgbClr val="003366"/>
              </a:solidFill>
            </a:endParaRPr>
          </a:p>
          <a:p>
            <a:pPr marL="800100" lvl="1" indent="-342900">
              <a:spcAft>
                <a:spcPts val="600"/>
              </a:spcAft>
              <a:buFont typeface="+mj-lt"/>
              <a:buAutoNum type="arabicPeriod"/>
            </a:pPr>
            <a:r>
              <a:rPr lang="en-GB" sz="1400" dirty="0" smtClean="0">
                <a:solidFill>
                  <a:srgbClr val="003366"/>
                </a:solidFill>
              </a:rPr>
              <a:t>Adjustment </a:t>
            </a:r>
            <a:r>
              <a:rPr lang="en-GB" sz="1400" dirty="0">
                <a:solidFill>
                  <a:srgbClr val="003366"/>
                </a:solidFill>
              </a:rPr>
              <a:t>and cleaning of obstacles (constructions, crossings, tombs)</a:t>
            </a:r>
          </a:p>
          <a:p>
            <a:pPr marL="800100" lvl="1" indent="-342900">
              <a:spcAft>
                <a:spcPts val="600"/>
              </a:spcAft>
              <a:buFont typeface="+mj-lt"/>
              <a:buAutoNum type="arabicPeriod"/>
            </a:pPr>
            <a:r>
              <a:rPr lang="en-GB" sz="1400" dirty="0" smtClean="0">
                <a:solidFill>
                  <a:srgbClr val="003366"/>
                </a:solidFill>
              </a:rPr>
              <a:t>Compilation </a:t>
            </a:r>
            <a:r>
              <a:rPr lang="en-GB" sz="1400" dirty="0">
                <a:solidFill>
                  <a:srgbClr val="003366"/>
                </a:solidFill>
              </a:rPr>
              <a:t>of studies in order to determine the areas  where river </a:t>
            </a:r>
            <a:r>
              <a:rPr lang="en-GB" sz="1400" dirty="0" err="1">
                <a:solidFill>
                  <a:srgbClr val="003366"/>
                </a:solidFill>
              </a:rPr>
              <a:t>inerts</a:t>
            </a:r>
            <a:r>
              <a:rPr lang="en-GB" sz="1400" dirty="0">
                <a:solidFill>
                  <a:srgbClr val="003366"/>
                </a:solidFill>
              </a:rPr>
              <a:t> may or may not be used to reduce the  effects of floods and use their conclusions as mandatory  guidelines for </a:t>
            </a:r>
            <a:r>
              <a:rPr lang="en-GB" sz="1400" dirty="0" smtClean="0">
                <a:solidFill>
                  <a:srgbClr val="003366"/>
                </a:solidFill>
              </a:rPr>
              <a:t>implementation</a:t>
            </a:r>
          </a:p>
          <a:p>
            <a:pPr marL="800100" lvl="1" indent="-342900">
              <a:spcAft>
                <a:spcPts val="600"/>
              </a:spcAft>
              <a:buFont typeface="+mj-lt"/>
              <a:buAutoNum type="arabicPeriod"/>
            </a:pPr>
            <a:r>
              <a:rPr lang="en-GB" sz="1400" dirty="0" smtClean="0">
                <a:solidFill>
                  <a:srgbClr val="003366"/>
                </a:solidFill>
              </a:rPr>
              <a:t>Education </a:t>
            </a:r>
            <a:r>
              <a:rPr lang="en-GB" sz="1400" dirty="0">
                <a:solidFill>
                  <a:srgbClr val="003366"/>
                </a:solidFill>
              </a:rPr>
              <a:t>/ cooperation with landowners or land users to  encourage livestock integration  Improvement of forest vegetation in areas </a:t>
            </a:r>
            <a:r>
              <a:rPr lang="en-GB" sz="1400" dirty="0" smtClean="0">
                <a:solidFill>
                  <a:srgbClr val="003366"/>
                </a:solidFill>
              </a:rPr>
              <a:t>risked from flood</a:t>
            </a:r>
            <a:endParaRPr lang="en-GB" sz="1400" dirty="0">
              <a:solidFill>
                <a:srgbClr val="003366"/>
              </a:solidFill>
            </a:endParaRPr>
          </a:p>
          <a:p>
            <a:pPr marL="800100" lvl="1" indent="-342900">
              <a:spcAft>
                <a:spcPts val="600"/>
              </a:spcAft>
              <a:buFont typeface="+mj-lt"/>
              <a:buAutoNum type="arabicPeriod"/>
            </a:pPr>
            <a:r>
              <a:rPr lang="en-GB" sz="1400" dirty="0" smtClean="0">
                <a:solidFill>
                  <a:srgbClr val="003366"/>
                </a:solidFill>
              </a:rPr>
              <a:t>Planting </a:t>
            </a:r>
            <a:r>
              <a:rPr lang="en-GB" sz="1400" dirty="0">
                <a:solidFill>
                  <a:srgbClr val="003366"/>
                </a:solidFill>
              </a:rPr>
              <a:t>willows, acacias and poplars in the areas along the  river side to reduce erosion </a:t>
            </a:r>
          </a:p>
          <a:p>
            <a:pPr marL="800100" lvl="1" indent="-342900">
              <a:spcAft>
                <a:spcPts val="600"/>
              </a:spcAft>
              <a:buFont typeface="+mj-lt"/>
              <a:buAutoNum type="arabicPeriod"/>
            </a:pPr>
            <a:r>
              <a:rPr lang="en-GB" sz="1400" dirty="0" smtClean="0">
                <a:solidFill>
                  <a:srgbClr val="003366"/>
                </a:solidFill>
              </a:rPr>
              <a:t>Environmental </a:t>
            </a:r>
            <a:r>
              <a:rPr lang="en-GB" sz="1400" dirty="0">
                <a:solidFill>
                  <a:srgbClr val="003366"/>
                </a:solidFill>
              </a:rPr>
              <a:t>assessment of flooded areas, to guide re </a:t>
            </a:r>
            <a:r>
              <a:rPr lang="en-GB" sz="1400" dirty="0" err="1">
                <a:solidFill>
                  <a:srgbClr val="003366"/>
                </a:solidFill>
              </a:rPr>
              <a:t>sponsible</a:t>
            </a:r>
            <a:r>
              <a:rPr lang="en-GB" sz="1400" dirty="0">
                <a:solidFill>
                  <a:srgbClr val="003366"/>
                </a:solidFill>
              </a:rPr>
              <a:t> institutions to assess the environmental situation  before land use decisions etc., not just after a flood</a:t>
            </a:r>
            <a:r>
              <a:rPr lang="en-GB" sz="1400" dirty="0" smtClean="0">
                <a:solidFill>
                  <a:srgbClr val="003366"/>
                </a:solidFill>
              </a:rPr>
              <a:t>.</a:t>
            </a:r>
          </a:p>
          <a:p>
            <a:pPr marL="800100" lvl="1" indent="-342900">
              <a:spcAft>
                <a:spcPts val="600"/>
              </a:spcAft>
              <a:buFont typeface="+mj-lt"/>
              <a:buAutoNum type="arabicPeriod"/>
            </a:pPr>
            <a:r>
              <a:rPr lang="en-GB" sz="1400" dirty="0" smtClean="0">
                <a:solidFill>
                  <a:srgbClr val="003366"/>
                </a:solidFill>
              </a:rPr>
              <a:t>Reconstruction </a:t>
            </a:r>
            <a:r>
              <a:rPr lang="en-GB" sz="1400" dirty="0">
                <a:solidFill>
                  <a:srgbClr val="003366"/>
                </a:solidFill>
              </a:rPr>
              <a:t>of the riverbed </a:t>
            </a:r>
          </a:p>
          <a:p>
            <a:pPr marL="800100" lvl="1" indent="-342900">
              <a:spcAft>
                <a:spcPts val="600"/>
              </a:spcAft>
              <a:buFont typeface="+mj-lt"/>
              <a:buAutoNum type="arabicPeriod"/>
            </a:pPr>
            <a:endParaRPr lang="en-GB" sz="1400" dirty="0">
              <a:solidFill>
                <a:srgbClr val="003366"/>
              </a:solidFill>
            </a:endParaRPr>
          </a:p>
          <a:p>
            <a:pPr marL="800100" lvl="1" indent="-342900">
              <a:spcAft>
                <a:spcPts val="600"/>
              </a:spcAft>
              <a:buFont typeface="+mj-lt"/>
              <a:buAutoNum type="arabicPeriod"/>
            </a:pP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4188943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White Drin: FRM Action Plan - Axis of Action n° III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5" name="Picture 4"/>
          <p:cNvPicPr>
            <a:picLocks noChangeAspect="1"/>
          </p:cNvPicPr>
          <p:nvPr/>
        </p:nvPicPr>
        <p:blipFill>
          <a:blip r:embed="rId6"/>
          <a:stretch>
            <a:fillRect/>
          </a:stretch>
        </p:blipFill>
        <p:spPr>
          <a:xfrm>
            <a:off x="194812" y="1454956"/>
            <a:ext cx="8651269" cy="4196810"/>
          </a:xfrm>
          <a:prstGeom prst="rect">
            <a:avLst/>
          </a:prstGeom>
        </p:spPr>
      </p:pic>
    </p:spTree>
    <p:extLst>
      <p:ext uri="{BB962C8B-B14F-4D97-AF65-F5344CB8AC3E}">
        <p14:creationId xmlns:p14="http://schemas.microsoft.com/office/powerpoint/2010/main" val="1904245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5576" y="2492896"/>
            <a:ext cx="7504980" cy="584775"/>
          </a:xfrm>
          <a:prstGeom prst="rect">
            <a:avLst/>
          </a:prstGeom>
        </p:spPr>
        <p:txBody>
          <a:bodyPr wrap="square">
            <a:spAutoFit/>
          </a:bodyPr>
          <a:lstStyle/>
          <a:p>
            <a:pPr algn="ctr">
              <a:spcAft>
                <a:spcPts val="1200"/>
              </a:spcAft>
            </a:pPr>
            <a:r>
              <a:rPr lang="en-US" sz="3200" b="1" dirty="0">
                <a:solidFill>
                  <a:srgbClr val="003366"/>
                </a:solidFill>
              </a:rPr>
              <a:t>Action Plan </a:t>
            </a:r>
            <a:r>
              <a:rPr lang="en-US" sz="3200" b="1" dirty="0" smtClean="0">
                <a:solidFill>
                  <a:srgbClr val="003366"/>
                </a:solidFill>
              </a:rPr>
              <a:t>Upper Lakes</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3871631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smtClean="0">
                <a:solidFill>
                  <a:srgbClr val="003366"/>
                </a:solidFill>
              </a:rPr>
              <a:t>UPPER </a:t>
            </a:r>
            <a:r>
              <a:rPr lang="en-GB" sz="3200" b="1" dirty="0">
                <a:solidFill>
                  <a:srgbClr val="003366"/>
                </a:solidFill>
              </a:rPr>
              <a:t>LAKES MACRO-AREA</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344" y="1376771"/>
            <a:ext cx="7694330" cy="5440680"/>
          </a:xfrm>
          <a:prstGeom prst="rect">
            <a:avLst/>
          </a:prstGeom>
        </p:spPr>
      </p:pic>
    </p:spTree>
    <p:extLst>
      <p:ext uri="{BB962C8B-B14F-4D97-AF65-F5344CB8AC3E}">
        <p14:creationId xmlns:p14="http://schemas.microsoft.com/office/powerpoint/2010/main" val="3857749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Upper Lakes: FRM Action Plan - Axis of Action n° 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5" name="Picture 4"/>
          <p:cNvPicPr>
            <a:picLocks noChangeAspect="1"/>
          </p:cNvPicPr>
          <p:nvPr/>
        </p:nvPicPr>
        <p:blipFill>
          <a:blip r:embed="rId6"/>
          <a:stretch>
            <a:fillRect/>
          </a:stretch>
        </p:blipFill>
        <p:spPr>
          <a:xfrm>
            <a:off x="311286" y="1700808"/>
            <a:ext cx="8532440" cy="2666039"/>
          </a:xfrm>
          <a:prstGeom prst="rect">
            <a:avLst/>
          </a:prstGeom>
        </p:spPr>
      </p:pic>
    </p:spTree>
    <p:extLst>
      <p:ext uri="{BB962C8B-B14F-4D97-AF65-F5344CB8AC3E}">
        <p14:creationId xmlns:p14="http://schemas.microsoft.com/office/powerpoint/2010/main" val="1167471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t>
            </a:r>
            <a:r>
              <a:rPr lang="en-GB" sz="3200" b="1" dirty="0" smtClean="0">
                <a:solidFill>
                  <a:srgbClr val="003366"/>
                </a:solidFill>
              </a:rPr>
              <a:t>North Macedonia/Albania</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292387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a:solidFill>
                  <a:srgbClr val="003366"/>
                </a:solidFill>
              </a:rPr>
              <a:t>M41 </a:t>
            </a:r>
            <a:r>
              <a:rPr lang="en-GB" sz="2000" dirty="0" smtClean="0">
                <a:solidFill>
                  <a:srgbClr val="003366"/>
                </a:solidFill>
              </a:rPr>
              <a:t>– Flood </a:t>
            </a:r>
            <a:r>
              <a:rPr lang="en-GB" sz="2000" dirty="0">
                <a:solidFill>
                  <a:srgbClr val="003366"/>
                </a:solidFill>
              </a:rPr>
              <a:t>Forecasting and </a:t>
            </a:r>
            <a:r>
              <a:rPr lang="en-GB" sz="2000" dirty="0" smtClean="0">
                <a:solidFill>
                  <a:srgbClr val="003366"/>
                </a:solidFill>
              </a:rPr>
              <a:t>Warning</a:t>
            </a:r>
          </a:p>
          <a:p>
            <a:pPr marL="800100" lvl="1" indent="-342900">
              <a:spcAft>
                <a:spcPts val="600"/>
              </a:spcAft>
              <a:buFont typeface="+mj-lt"/>
              <a:buAutoNum type="arabicPeriod"/>
            </a:pPr>
            <a:r>
              <a:rPr lang="en-GB" sz="1400" dirty="0" smtClean="0">
                <a:solidFill>
                  <a:srgbClr val="003366"/>
                </a:solidFill>
              </a:rPr>
              <a:t>Continuous </a:t>
            </a:r>
            <a:r>
              <a:rPr lang="en-GB" sz="1400" dirty="0">
                <a:solidFill>
                  <a:srgbClr val="003366"/>
                </a:solidFill>
              </a:rPr>
              <a:t>Improvement of flood forecast and flood warning – </a:t>
            </a:r>
          </a:p>
          <a:p>
            <a:pPr marL="800100" lvl="1" indent="-342900">
              <a:spcAft>
                <a:spcPts val="600"/>
              </a:spcAft>
              <a:buFont typeface="+mj-lt"/>
              <a:buAutoNum type="arabicPeriod"/>
            </a:pPr>
            <a:r>
              <a:rPr lang="en-GB" sz="1400" dirty="0" smtClean="0">
                <a:solidFill>
                  <a:srgbClr val="003366"/>
                </a:solidFill>
              </a:rPr>
              <a:t>Further </a:t>
            </a:r>
            <a:r>
              <a:rPr lang="en-GB" sz="1400" dirty="0">
                <a:solidFill>
                  <a:srgbClr val="003366"/>
                </a:solidFill>
              </a:rPr>
              <a:t>development of early warning systems specifically addressing flash floods resulting from intense rainfall, with a small spatial and temporal scale.</a:t>
            </a:r>
          </a:p>
          <a:p>
            <a:pPr marL="800100" lvl="1" indent="-342900">
              <a:spcAft>
                <a:spcPts val="600"/>
              </a:spcAft>
              <a:buFont typeface="+mj-lt"/>
              <a:buAutoNum type="arabicPeriod"/>
            </a:pPr>
            <a:r>
              <a:rPr lang="en-GB" sz="1400" dirty="0" smtClean="0">
                <a:solidFill>
                  <a:srgbClr val="003366"/>
                </a:solidFill>
              </a:rPr>
              <a:t>Development </a:t>
            </a:r>
            <a:r>
              <a:rPr lang="en-GB" sz="1400" dirty="0">
                <a:solidFill>
                  <a:srgbClr val="003366"/>
                </a:solidFill>
              </a:rPr>
              <a:t>of the basin wide EWS based on the Drin riparian’s improvements in flood forecast and flood warning</a:t>
            </a:r>
          </a:p>
          <a:p>
            <a:pPr marL="342900" indent="-342900">
              <a:spcAft>
                <a:spcPts val="600"/>
              </a:spcAft>
              <a:buFont typeface="Arial" panose="020B0604020202020204" pitchFamily="34" charset="0"/>
              <a:buChar char="•"/>
            </a:pPr>
            <a:r>
              <a:rPr lang="en-GB" sz="2000" dirty="0" smtClean="0">
                <a:solidFill>
                  <a:srgbClr val="003366"/>
                </a:solidFill>
              </a:rPr>
              <a:t>M21 – Avoidance</a:t>
            </a:r>
          </a:p>
          <a:p>
            <a:pPr marL="800100" lvl="1" indent="-342900">
              <a:spcAft>
                <a:spcPts val="600"/>
              </a:spcAft>
              <a:buFont typeface="+mj-lt"/>
              <a:buAutoNum type="arabicPeriod"/>
            </a:pPr>
            <a:r>
              <a:rPr lang="en-GB" sz="1400" dirty="0" smtClean="0">
                <a:solidFill>
                  <a:srgbClr val="003366"/>
                </a:solidFill>
              </a:rPr>
              <a:t>Restriction </a:t>
            </a:r>
            <a:r>
              <a:rPr lang="en-GB" sz="1400" dirty="0">
                <a:solidFill>
                  <a:srgbClr val="003366"/>
                </a:solidFill>
              </a:rPr>
              <a:t>for building in risk areas (in spatial planning / urban planning), Integrated urban planning towards flood resilient facilities; provide flood proofing for the most affected urban </a:t>
            </a:r>
            <a:r>
              <a:rPr lang="en-GB" sz="1400" dirty="0" err="1">
                <a:solidFill>
                  <a:srgbClr val="003366"/>
                </a:solidFill>
              </a:rPr>
              <a:t>areas.s</a:t>
            </a:r>
            <a:endParaRPr lang="en-GB" sz="14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295854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5576" y="2492896"/>
            <a:ext cx="7504980" cy="584775"/>
          </a:xfrm>
          <a:prstGeom prst="rect">
            <a:avLst/>
          </a:prstGeom>
        </p:spPr>
        <p:txBody>
          <a:bodyPr wrap="square">
            <a:spAutoFit/>
          </a:bodyPr>
          <a:lstStyle/>
          <a:p>
            <a:pPr algn="ctr">
              <a:spcAft>
                <a:spcPts val="1200"/>
              </a:spcAft>
            </a:pPr>
            <a:r>
              <a:rPr lang="en-US" sz="3200" b="1" dirty="0">
                <a:solidFill>
                  <a:srgbClr val="003366"/>
                </a:solidFill>
              </a:rPr>
              <a:t>Action Plan Lower Drin</a:t>
            </a: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158502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Upper Lakes: FRM Action Plan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238903" y="2060848"/>
            <a:ext cx="8820472" cy="1480243"/>
          </a:xfrm>
          <a:prstGeom prst="rect">
            <a:avLst/>
          </a:prstGeom>
        </p:spPr>
      </p:pic>
    </p:spTree>
    <p:extLst>
      <p:ext uri="{BB962C8B-B14F-4D97-AF65-F5344CB8AC3E}">
        <p14:creationId xmlns:p14="http://schemas.microsoft.com/office/powerpoint/2010/main" val="4165606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a:t>
            </a:r>
            <a:r>
              <a:rPr lang="en-GB" sz="3200" b="1" dirty="0" smtClean="0">
                <a:solidFill>
                  <a:srgbClr val="003366"/>
                </a:solidFill>
              </a:rPr>
              <a:t>2)  </a:t>
            </a:r>
            <a:r>
              <a:rPr lang="en-GB" sz="3200" b="1" dirty="0">
                <a:solidFill>
                  <a:srgbClr val="003366"/>
                </a:solidFill>
              </a:rPr>
              <a:t>– </a:t>
            </a:r>
            <a:r>
              <a:rPr lang="en-GB" sz="3200" b="1" dirty="0" smtClean="0">
                <a:solidFill>
                  <a:srgbClr val="003366"/>
                </a:solidFill>
              </a:rPr>
              <a:t>North Macedonia/Albania</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127727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M31 </a:t>
            </a:r>
            <a:r>
              <a:rPr lang="en-GB" sz="2000" dirty="0">
                <a:solidFill>
                  <a:srgbClr val="003366"/>
                </a:solidFill>
              </a:rPr>
              <a:t>– </a:t>
            </a:r>
            <a:r>
              <a:rPr lang="en-GB" sz="2000" dirty="0" smtClean="0">
                <a:solidFill>
                  <a:srgbClr val="003366"/>
                </a:solidFill>
              </a:rPr>
              <a:t>Natural </a:t>
            </a:r>
            <a:r>
              <a:rPr lang="en-GB" sz="2000" dirty="0">
                <a:solidFill>
                  <a:srgbClr val="003366"/>
                </a:solidFill>
              </a:rPr>
              <a:t>flood management</a:t>
            </a:r>
          </a:p>
          <a:p>
            <a:pPr marL="800100" lvl="1" indent="-342900">
              <a:spcAft>
                <a:spcPts val="600"/>
              </a:spcAft>
              <a:buFont typeface="+mj-lt"/>
              <a:buAutoNum type="arabicPeriod"/>
            </a:pPr>
            <a:r>
              <a:rPr lang="en-GB" sz="1400" dirty="0" smtClean="0">
                <a:solidFill>
                  <a:srgbClr val="003366"/>
                </a:solidFill>
              </a:rPr>
              <a:t>Afforestation </a:t>
            </a:r>
            <a:r>
              <a:rPr lang="en-GB" sz="1400" dirty="0">
                <a:solidFill>
                  <a:srgbClr val="003366"/>
                </a:solidFill>
              </a:rPr>
              <a:t>of eroded land</a:t>
            </a:r>
          </a:p>
          <a:p>
            <a:pPr marL="800100" lvl="1" indent="-342900">
              <a:spcAft>
                <a:spcPts val="600"/>
              </a:spcAft>
              <a:buFont typeface="+mj-lt"/>
              <a:buAutoNum type="arabicPeriod"/>
            </a:pPr>
            <a:r>
              <a:rPr lang="en-GB" sz="1400" dirty="0" smtClean="0">
                <a:solidFill>
                  <a:srgbClr val="003366"/>
                </a:solidFill>
              </a:rPr>
              <a:t>Riverbank </a:t>
            </a:r>
            <a:r>
              <a:rPr lang="en-GB" sz="1400" dirty="0">
                <a:solidFill>
                  <a:srgbClr val="003366"/>
                </a:solidFill>
              </a:rPr>
              <a:t>Protection: Afforestation along mountain streams and </a:t>
            </a:r>
            <a:r>
              <a:rPr lang="en-GB" sz="1400" dirty="0" smtClean="0">
                <a:solidFill>
                  <a:srgbClr val="003366"/>
                </a:solidFill>
              </a:rPr>
              <a:t>riverbanks</a:t>
            </a:r>
          </a:p>
          <a:p>
            <a:pPr marL="800100" lvl="1" indent="-342900">
              <a:spcAft>
                <a:spcPts val="600"/>
              </a:spcAft>
              <a:buFont typeface="+mj-lt"/>
              <a:buAutoNum type="arabicPeriod"/>
            </a:pPr>
            <a:r>
              <a:rPr lang="en-GB" sz="1400" dirty="0" smtClean="0">
                <a:solidFill>
                  <a:srgbClr val="003366"/>
                </a:solidFill>
              </a:rPr>
              <a:t>Revitalization </a:t>
            </a:r>
            <a:r>
              <a:rPr lang="en-GB" sz="1400" dirty="0">
                <a:solidFill>
                  <a:srgbClr val="003366"/>
                </a:solidFill>
              </a:rPr>
              <a:t>of the existing drainage network using former flood </a:t>
            </a:r>
            <a:r>
              <a:rPr lang="en-GB" sz="1400" dirty="0" smtClean="0">
                <a:solidFill>
                  <a:srgbClr val="003366"/>
                </a:solidFill>
              </a:rPr>
              <a:t>plains</a:t>
            </a:r>
            <a:endParaRPr lang="en-GB" sz="2000" dirty="0">
              <a:solidFill>
                <a:srgbClr val="003366"/>
              </a:solidFill>
            </a:endParaRPr>
          </a:p>
        </p:txBody>
      </p:sp>
    </p:spTree>
    <p:extLst>
      <p:ext uri="{BB962C8B-B14F-4D97-AF65-F5344CB8AC3E}">
        <p14:creationId xmlns:p14="http://schemas.microsoft.com/office/powerpoint/2010/main" val="3389528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Upper Lakes: FRM Action Plan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251520" y="1454956"/>
            <a:ext cx="8651269" cy="3835453"/>
          </a:xfrm>
          <a:prstGeom prst="rect">
            <a:avLst/>
          </a:prstGeom>
        </p:spPr>
      </p:pic>
    </p:spTree>
    <p:extLst>
      <p:ext uri="{BB962C8B-B14F-4D97-AF65-F5344CB8AC3E}">
        <p14:creationId xmlns:p14="http://schemas.microsoft.com/office/powerpoint/2010/main" val="1592330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55576" y="2492896"/>
            <a:ext cx="7504980" cy="584775"/>
          </a:xfrm>
          <a:prstGeom prst="rect">
            <a:avLst/>
          </a:prstGeom>
        </p:spPr>
        <p:txBody>
          <a:bodyPr wrap="square">
            <a:spAutoFit/>
          </a:bodyPr>
          <a:lstStyle/>
          <a:p>
            <a:pPr algn="ctr">
              <a:spcAft>
                <a:spcPts val="1200"/>
              </a:spcAft>
            </a:pPr>
            <a:r>
              <a:rPr lang="en-GB" sz="3200" b="1" dirty="0">
                <a:solidFill>
                  <a:srgbClr val="003366"/>
                </a:solidFill>
              </a:rPr>
              <a:t>Summary of Specific FRM Actions</a:t>
            </a: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3057620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smtClean="0">
                <a:solidFill>
                  <a:srgbClr val="003366"/>
                </a:solidFill>
              </a:rPr>
              <a:t>Summary </a:t>
            </a:r>
            <a:r>
              <a:rPr lang="en-GB" sz="3200" b="1" dirty="0">
                <a:solidFill>
                  <a:srgbClr val="003366"/>
                </a:solidFill>
              </a:rPr>
              <a:t>of Specific FRM Actions</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4" name="Rectangle 3"/>
          <p:cNvSpPr/>
          <p:nvPr/>
        </p:nvSpPr>
        <p:spPr>
          <a:xfrm>
            <a:off x="99813" y="1268760"/>
            <a:ext cx="8980083" cy="2108269"/>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GB" dirty="0" smtClean="0">
                <a:solidFill>
                  <a:srgbClr val="003366"/>
                </a:solidFill>
              </a:rPr>
              <a:t>Tables </a:t>
            </a:r>
            <a:r>
              <a:rPr lang="en-GB" dirty="0">
                <a:solidFill>
                  <a:srgbClr val="003366"/>
                </a:solidFill>
              </a:rPr>
              <a:t>summarize for each axis of action / strategic objectives a Zoom-In table with a list of Specific FRM Actions to be implemented for each FRM Category, the expected outcome, and the priority level of the FRM Category for the different homogeneous flooding macro-area</a:t>
            </a:r>
            <a:r>
              <a:rPr lang="en-GB" dirty="0" smtClean="0">
                <a:solidFill>
                  <a:srgbClr val="003366"/>
                </a:solidFill>
              </a:rPr>
              <a:t>.</a:t>
            </a:r>
          </a:p>
          <a:p>
            <a:pPr marL="285750" indent="-285750" algn="just">
              <a:spcAft>
                <a:spcPts val="600"/>
              </a:spcAft>
              <a:buFont typeface="Arial" panose="020B0604020202020204" pitchFamily="34" charset="0"/>
              <a:buChar char="•"/>
            </a:pPr>
            <a:r>
              <a:rPr lang="en-GB" dirty="0" smtClean="0">
                <a:solidFill>
                  <a:srgbClr val="003366"/>
                </a:solidFill>
              </a:rPr>
              <a:t>Further </a:t>
            </a:r>
            <a:r>
              <a:rPr lang="en-GB" dirty="0">
                <a:solidFill>
                  <a:srgbClr val="003366"/>
                </a:solidFill>
              </a:rPr>
              <a:t>detail please refer to Annex VI - SPECIFIC FRM ACTIONS BY RIPARIAN COUNTRY &amp; PRIORITY 1 – APSFRs, where the Specific FRM Actions are illustrated in details, including the Areas of Mutual Concern (Priority 1 – APSFR) and the riparian countries.</a:t>
            </a:r>
            <a:endParaRPr lang="en-US" dirty="0">
              <a:solidFill>
                <a:srgbClr val="003366"/>
              </a:solidFill>
            </a:endParaRPr>
          </a:p>
        </p:txBody>
      </p:sp>
    </p:spTree>
    <p:extLst>
      <p:ext uri="{BB962C8B-B14F-4D97-AF65-F5344CB8AC3E}">
        <p14:creationId xmlns:p14="http://schemas.microsoft.com/office/powerpoint/2010/main" val="692825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smtClean="0">
                <a:solidFill>
                  <a:srgbClr val="003366"/>
                </a:solidFill>
              </a:rPr>
              <a:t>Summary </a:t>
            </a:r>
            <a:r>
              <a:rPr lang="en-GB" sz="3200" b="1" dirty="0">
                <a:solidFill>
                  <a:srgbClr val="003366"/>
                </a:solidFill>
              </a:rPr>
              <a:t>Table - Axis of Action n</a:t>
            </a:r>
            <a:r>
              <a:rPr lang="en-GB" sz="3200" b="1" dirty="0" smtClean="0">
                <a:solidFill>
                  <a:srgbClr val="003366"/>
                </a:solidFill>
              </a:rPr>
              <a:t>° 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611560" y="1293624"/>
            <a:ext cx="7616650" cy="5564376"/>
          </a:xfrm>
          <a:prstGeom prst="rect">
            <a:avLst/>
          </a:prstGeom>
        </p:spPr>
      </p:pic>
    </p:spTree>
    <p:extLst>
      <p:ext uri="{BB962C8B-B14F-4D97-AF65-F5344CB8AC3E}">
        <p14:creationId xmlns:p14="http://schemas.microsoft.com/office/powerpoint/2010/main" val="2653633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Summary</a:t>
            </a:r>
            <a:r>
              <a:rPr lang="en-GB" sz="3200" b="1" dirty="0" smtClean="0">
                <a:solidFill>
                  <a:srgbClr val="003366"/>
                </a:solidFill>
              </a:rPr>
              <a:t> </a:t>
            </a:r>
            <a:r>
              <a:rPr lang="en-GB" sz="3200" b="1" dirty="0">
                <a:solidFill>
                  <a:srgbClr val="003366"/>
                </a:solidFill>
              </a:rPr>
              <a:t>Table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a:stretch>
            <a:fillRect/>
          </a:stretch>
        </p:blipFill>
        <p:spPr>
          <a:xfrm>
            <a:off x="149499" y="1371783"/>
            <a:ext cx="8651269" cy="5009538"/>
          </a:xfrm>
          <a:prstGeom prst="rect">
            <a:avLst/>
          </a:prstGeom>
        </p:spPr>
      </p:pic>
    </p:spTree>
    <p:extLst>
      <p:ext uri="{BB962C8B-B14F-4D97-AF65-F5344CB8AC3E}">
        <p14:creationId xmlns:p14="http://schemas.microsoft.com/office/powerpoint/2010/main" val="3445888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Summary</a:t>
            </a:r>
            <a:r>
              <a:rPr lang="en-GB" sz="3200" b="1" dirty="0" smtClean="0">
                <a:solidFill>
                  <a:srgbClr val="003366"/>
                </a:solidFill>
              </a:rPr>
              <a:t> </a:t>
            </a:r>
            <a:r>
              <a:rPr lang="en-GB" sz="3200" b="1" dirty="0">
                <a:solidFill>
                  <a:srgbClr val="003366"/>
                </a:solidFill>
              </a:rPr>
              <a:t>Table  - Axis of Action n° </a:t>
            </a:r>
            <a:r>
              <a:rPr lang="en-GB" sz="3200" b="1" dirty="0" smtClean="0">
                <a:solidFill>
                  <a:srgbClr val="003366"/>
                </a:solidFill>
              </a:rPr>
              <a:t>III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179512" y="1376771"/>
            <a:ext cx="8820472" cy="4973006"/>
          </a:xfrm>
          <a:prstGeom prst="rect">
            <a:avLst/>
          </a:prstGeom>
        </p:spPr>
      </p:pic>
    </p:spTree>
    <p:extLst>
      <p:ext uri="{BB962C8B-B14F-4D97-AF65-F5344CB8AC3E}">
        <p14:creationId xmlns:p14="http://schemas.microsoft.com/office/powerpoint/2010/main" val="1283422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Summary</a:t>
            </a:r>
            <a:r>
              <a:rPr lang="en-GB" sz="3200" b="1" dirty="0" smtClean="0">
                <a:solidFill>
                  <a:srgbClr val="003366"/>
                </a:solidFill>
              </a:rPr>
              <a:t> </a:t>
            </a:r>
            <a:r>
              <a:rPr lang="en-GB" sz="3200" b="1" dirty="0">
                <a:solidFill>
                  <a:srgbClr val="003366"/>
                </a:solidFill>
              </a:rPr>
              <a:t>Table  - Axis of Action n° </a:t>
            </a:r>
            <a:r>
              <a:rPr lang="en-GB" sz="3200" b="1" dirty="0" smtClean="0">
                <a:solidFill>
                  <a:srgbClr val="003366"/>
                </a:solidFill>
              </a:rPr>
              <a:t>III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4" name="Picture 3"/>
          <p:cNvPicPr>
            <a:picLocks noChangeAspect="1"/>
          </p:cNvPicPr>
          <p:nvPr/>
        </p:nvPicPr>
        <p:blipFill>
          <a:blip r:embed="rId6"/>
          <a:stretch>
            <a:fillRect/>
          </a:stretch>
        </p:blipFill>
        <p:spPr>
          <a:xfrm>
            <a:off x="99814" y="1374010"/>
            <a:ext cx="8964488" cy="5054203"/>
          </a:xfrm>
          <a:prstGeom prst="rect">
            <a:avLst/>
          </a:prstGeom>
        </p:spPr>
      </p:pic>
    </p:spTree>
    <p:extLst>
      <p:ext uri="{BB962C8B-B14F-4D97-AF65-F5344CB8AC3E}">
        <p14:creationId xmlns:p14="http://schemas.microsoft.com/office/powerpoint/2010/main" val="4072640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165246" y="1700808"/>
            <a:ext cx="7000924" cy="1569660"/>
          </a:xfrm>
          <a:prstGeom prst="rect">
            <a:avLst/>
          </a:prstGeom>
        </p:spPr>
        <p:txBody>
          <a:bodyPr wrap="square">
            <a:spAutoFit/>
          </a:bodyPr>
          <a:lstStyle/>
          <a:p>
            <a:pPr algn="ctr"/>
            <a:r>
              <a:rPr lang="en-US" sz="3200" b="1" dirty="0">
                <a:solidFill>
                  <a:srgbClr val="003366"/>
                </a:solidFill>
              </a:rPr>
              <a:t>THANKS FOR ATTENTION</a:t>
            </a:r>
          </a:p>
          <a:p>
            <a:pPr algn="ctr"/>
            <a:endParaRPr lang="en-US" sz="3200" b="1" dirty="0">
              <a:solidFill>
                <a:srgbClr val="003366"/>
              </a:solidFill>
            </a:endParaRPr>
          </a:p>
          <a:p>
            <a:pPr algn="ctr"/>
            <a:r>
              <a:rPr lang="en-US" sz="3200" b="1" dirty="0">
                <a:solidFill>
                  <a:srgbClr val="003366"/>
                </a:solidFill>
              </a:rPr>
              <a:t>Doubts, Clarifications ?</a:t>
            </a: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Tree>
    <p:extLst>
      <p:ext uri="{BB962C8B-B14F-4D97-AF65-F5344CB8AC3E}">
        <p14:creationId xmlns:p14="http://schemas.microsoft.com/office/powerpoint/2010/main" val="281288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Lower </a:t>
            </a:r>
            <a:r>
              <a:rPr lang="en-GB" sz="3200" b="1" dirty="0" smtClean="0">
                <a:solidFill>
                  <a:srgbClr val="003366"/>
                </a:solidFill>
              </a:rPr>
              <a:t>Drin</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359" y="1376771"/>
            <a:ext cx="7692738" cy="5439470"/>
          </a:xfrm>
          <a:prstGeom prst="rect">
            <a:avLst/>
          </a:prstGeom>
        </p:spPr>
      </p:pic>
    </p:spTree>
    <p:extLst>
      <p:ext uri="{BB962C8B-B14F-4D97-AF65-F5344CB8AC3E}">
        <p14:creationId xmlns:p14="http://schemas.microsoft.com/office/powerpoint/2010/main" val="298828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a:solidFill>
                  <a:srgbClr val="003366"/>
                </a:solidFill>
              </a:rPr>
              <a:t>Lower Drin: FRM Action Plan - Axis of Action n° 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10" name="Picture 9"/>
          <p:cNvPicPr>
            <a:picLocks noChangeAspect="1"/>
          </p:cNvPicPr>
          <p:nvPr/>
        </p:nvPicPr>
        <p:blipFill>
          <a:blip r:embed="rId6"/>
          <a:stretch>
            <a:fillRect/>
          </a:stretch>
        </p:blipFill>
        <p:spPr>
          <a:xfrm>
            <a:off x="208036" y="1600540"/>
            <a:ext cx="8583912" cy="4407790"/>
          </a:xfrm>
          <a:prstGeom prst="rect">
            <a:avLst/>
          </a:prstGeom>
        </p:spPr>
      </p:pic>
    </p:spTree>
    <p:extLst>
      <p:ext uri="{BB962C8B-B14F-4D97-AF65-F5344CB8AC3E}">
        <p14:creationId xmlns:p14="http://schemas.microsoft.com/office/powerpoint/2010/main" val="275707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558614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a:solidFill>
                  <a:srgbClr val="003366"/>
                </a:solidFill>
              </a:rPr>
              <a:t>M41 </a:t>
            </a:r>
            <a:r>
              <a:rPr lang="en-GB" sz="2000" dirty="0" smtClean="0">
                <a:solidFill>
                  <a:srgbClr val="003366"/>
                </a:solidFill>
              </a:rPr>
              <a:t>– Flood </a:t>
            </a:r>
            <a:r>
              <a:rPr lang="en-GB" sz="2000" dirty="0">
                <a:solidFill>
                  <a:srgbClr val="003366"/>
                </a:solidFill>
              </a:rPr>
              <a:t>Forecasting and </a:t>
            </a:r>
            <a:r>
              <a:rPr lang="en-GB" sz="2000" dirty="0" smtClean="0">
                <a:solidFill>
                  <a:srgbClr val="003366"/>
                </a:solidFill>
              </a:rPr>
              <a:t>Warning</a:t>
            </a:r>
          </a:p>
          <a:p>
            <a:pPr marL="800100" lvl="1" indent="-342900">
              <a:spcAft>
                <a:spcPts val="600"/>
              </a:spcAft>
              <a:buFont typeface="+mj-lt"/>
              <a:buAutoNum type="arabicPeriod"/>
            </a:pPr>
            <a:r>
              <a:rPr lang="en-GB" sz="1400" dirty="0" smtClean="0">
                <a:solidFill>
                  <a:srgbClr val="003366"/>
                </a:solidFill>
              </a:rPr>
              <a:t>Continuous </a:t>
            </a:r>
            <a:r>
              <a:rPr lang="en-GB" sz="1400" dirty="0">
                <a:solidFill>
                  <a:srgbClr val="003366"/>
                </a:solidFill>
              </a:rPr>
              <a:t>Improvement of flood forecast and flood warning </a:t>
            </a:r>
          </a:p>
          <a:p>
            <a:pPr marL="800100" lvl="1" indent="-342900">
              <a:spcAft>
                <a:spcPts val="600"/>
              </a:spcAft>
              <a:buFont typeface="+mj-lt"/>
              <a:buAutoNum type="arabicPeriod"/>
            </a:pPr>
            <a:r>
              <a:rPr lang="en-GB" sz="1400" dirty="0" smtClean="0">
                <a:solidFill>
                  <a:srgbClr val="003366"/>
                </a:solidFill>
              </a:rPr>
              <a:t>Development </a:t>
            </a:r>
            <a:r>
              <a:rPr lang="en-GB" sz="1400" dirty="0">
                <a:solidFill>
                  <a:srgbClr val="003366"/>
                </a:solidFill>
              </a:rPr>
              <a:t>of the basin wide EWS based on the Drin riparian’s improvements in flood forecast and flood </a:t>
            </a:r>
            <a:r>
              <a:rPr lang="en-GB" sz="1400" dirty="0" smtClean="0">
                <a:solidFill>
                  <a:srgbClr val="003366"/>
                </a:solidFill>
              </a:rPr>
              <a:t>warning</a:t>
            </a:r>
          </a:p>
          <a:p>
            <a:pPr marL="342900" indent="-342900">
              <a:spcAft>
                <a:spcPts val="600"/>
              </a:spcAft>
              <a:buFont typeface="Arial" panose="020B0604020202020204" pitchFamily="34" charset="0"/>
              <a:buChar char="•"/>
            </a:pPr>
            <a:r>
              <a:rPr lang="en-GB" sz="2000" dirty="0">
                <a:solidFill>
                  <a:srgbClr val="003366"/>
                </a:solidFill>
              </a:rPr>
              <a:t>M21 </a:t>
            </a:r>
            <a:r>
              <a:rPr lang="en-GB" sz="2000" dirty="0" smtClean="0">
                <a:solidFill>
                  <a:srgbClr val="003366"/>
                </a:solidFill>
              </a:rPr>
              <a:t>– Avoidance</a:t>
            </a:r>
          </a:p>
          <a:p>
            <a:pPr marL="800100" lvl="1" indent="-342900">
              <a:spcAft>
                <a:spcPts val="600"/>
              </a:spcAft>
              <a:buFont typeface="+mj-lt"/>
              <a:buAutoNum type="arabicPeriod"/>
            </a:pPr>
            <a:r>
              <a:rPr lang="en-GB" sz="1400" dirty="0" smtClean="0">
                <a:solidFill>
                  <a:srgbClr val="003366"/>
                </a:solidFill>
              </a:rPr>
              <a:t>Spatial/Urban </a:t>
            </a:r>
            <a:r>
              <a:rPr lang="en-GB" sz="1400" dirty="0">
                <a:solidFill>
                  <a:srgbClr val="003366"/>
                </a:solidFill>
              </a:rPr>
              <a:t>Planning: Integrate flood risk analysis into urban/territorial planning, with building restrictions in high-risk areas.</a:t>
            </a:r>
          </a:p>
          <a:p>
            <a:pPr marL="800100" lvl="1" indent="-342900">
              <a:spcAft>
                <a:spcPts val="600"/>
              </a:spcAft>
              <a:buFont typeface="+mj-lt"/>
              <a:buAutoNum type="arabicPeriod"/>
            </a:pPr>
            <a:r>
              <a:rPr lang="en-GB" sz="1400" dirty="0" smtClean="0">
                <a:solidFill>
                  <a:srgbClr val="003366"/>
                </a:solidFill>
              </a:rPr>
              <a:t>Flood </a:t>
            </a:r>
            <a:r>
              <a:rPr lang="en-GB" sz="1400" dirty="0">
                <a:solidFill>
                  <a:srgbClr val="003366"/>
                </a:solidFill>
              </a:rPr>
              <a:t>Proofing: Develop flood-resilient urban infrastructure and define mandatory precautions for building protection.</a:t>
            </a:r>
          </a:p>
          <a:p>
            <a:pPr marL="800100" lvl="1" indent="-342900">
              <a:spcAft>
                <a:spcPts val="600"/>
              </a:spcAft>
              <a:buFont typeface="+mj-lt"/>
              <a:buAutoNum type="arabicPeriod"/>
            </a:pPr>
            <a:r>
              <a:rPr lang="en-GB" sz="1400" dirty="0" smtClean="0">
                <a:solidFill>
                  <a:srgbClr val="003366"/>
                </a:solidFill>
              </a:rPr>
              <a:t>Risk </a:t>
            </a:r>
            <a:r>
              <a:rPr lang="en-GB" sz="1400" dirty="0">
                <a:solidFill>
                  <a:srgbClr val="003366"/>
                </a:solidFill>
              </a:rPr>
              <a:t>Communication: Disseminate flood risk maps and information to urban planners and administrations through seminars and meetings.</a:t>
            </a:r>
          </a:p>
          <a:p>
            <a:pPr marL="800100" lvl="1" indent="-342900">
              <a:spcAft>
                <a:spcPts val="600"/>
              </a:spcAft>
              <a:buFont typeface="+mj-lt"/>
              <a:buAutoNum type="arabicPeriod"/>
            </a:pPr>
            <a:r>
              <a:rPr lang="en-GB" sz="1400" dirty="0" smtClean="0">
                <a:solidFill>
                  <a:srgbClr val="003366"/>
                </a:solidFill>
              </a:rPr>
              <a:t>Construction </a:t>
            </a:r>
            <a:r>
              <a:rPr lang="en-GB" sz="1400" dirty="0">
                <a:solidFill>
                  <a:srgbClr val="003366"/>
                </a:solidFill>
              </a:rPr>
              <a:t>Guidelines: Draft guidelines for construction and land use, limiting development in risk areas.</a:t>
            </a:r>
          </a:p>
          <a:p>
            <a:pPr marL="800100" lvl="1" indent="-342900">
              <a:spcAft>
                <a:spcPts val="600"/>
              </a:spcAft>
              <a:buFont typeface="+mj-lt"/>
              <a:buAutoNum type="arabicPeriod"/>
            </a:pPr>
            <a:r>
              <a:rPr lang="en-GB" sz="1400" dirty="0" smtClean="0">
                <a:solidFill>
                  <a:srgbClr val="003366"/>
                </a:solidFill>
              </a:rPr>
              <a:t>Plan </a:t>
            </a:r>
            <a:r>
              <a:rPr lang="en-GB" sz="1400" dirty="0">
                <a:solidFill>
                  <a:srgbClr val="003366"/>
                </a:solidFill>
              </a:rPr>
              <a:t>Reviews: Update local development plans to include flood risk management measures.</a:t>
            </a:r>
          </a:p>
          <a:p>
            <a:pPr marL="800100" lvl="1" indent="-342900">
              <a:spcAft>
                <a:spcPts val="600"/>
              </a:spcAft>
              <a:buFont typeface="+mj-lt"/>
              <a:buAutoNum type="arabicPeriod"/>
            </a:pPr>
            <a:r>
              <a:rPr lang="en-GB" sz="1400" dirty="0" smtClean="0">
                <a:solidFill>
                  <a:srgbClr val="003366"/>
                </a:solidFill>
              </a:rPr>
              <a:t>Construction </a:t>
            </a:r>
            <a:r>
              <a:rPr lang="en-GB" sz="1400" dirty="0">
                <a:solidFill>
                  <a:srgbClr val="003366"/>
                </a:solidFill>
              </a:rPr>
              <a:t>Control: Establish mechanisms to control and limit new constructions in flood-prone areas.</a:t>
            </a:r>
          </a:p>
          <a:p>
            <a:pPr marL="800100" lvl="1" indent="-342900">
              <a:spcAft>
                <a:spcPts val="600"/>
              </a:spcAft>
              <a:buFont typeface="+mj-lt"/>
              <a:buAutoNum type="arabicPeriod"/>
            </a:pPr>
            <a:r>
              <a:rPr lang="en-GB" sz="1400" dirty="0" smtClean="0">
                <a:solidFill>
                  <a:srgbClr val="003366"/>
                </a:solidFill>
              </a:rPr>
              <a:t>Support </a:t>
            </a:r>
            <a:r>
              <a:rPr lang="en-GB" sz="1400" dirty="0">
                <a:solidFill>
                  <a:srgbClr val="003366"/>
                </a:solidFill>
              </a:rPr>
              <a:t>for Illegal Constructions: Assist residents with illegal buildings to relocate from high-risk zones.</a:t>
            </a:r>
          </a:p>
          <a:p>
            <a:pPr marL="800100" lvl="1" indent="-342900">
              <a:spcAft>
                <a:spcPts val="600"/>
              </a:spcAft>
              <a:buFont typeface="+mj-lt"/>
              <a:buAutoNum type="arabicPeriod"/>
            </a:pPr>
            <a:r>
              <a:rPr lang="en-GB" sz="1400" dirty="0" smtClean="0">
                <a:solidFill>
                  <a:srgbClr val="003366"/>
                </a:solidFill>
              </a:rPr>
              <a:t>Wetland </a:t>
            </a:r>
            <a:r>
              <a:rPr lang="en-GB" sz="1400" dirty="0">
                <a:solidFill>
                  <a:srgbClr val="003366"/>
                </a:solidFill>
              </a:rPr>
              <a:t>and Agricultural Land Protection: Ensure appropriate use of agricultural land and prevent construction in wetland and floodplains, particularly in areas like the </a:t>
            </a:r>
            <a:r>
              <a:rPr lang="en-GB" sz="1400" dirty="0" err="1">
                <a:solidFill>
                  <a:srgbClr val="003366"/>
                </a:solidFill>
              </a:rPr>
              <a:t>Viluni</a:t>
            </a:r>
            <a:r>
              <a:rPr lang="en-GB" sz="1400" dirty="0">
                <a:solidFill>
                  <a:srgbClr val="003366"/>
                </a:solidFill>
              </a:rPr>
              <a:t> channel and </a:t>
            </a:r>
            <a:r>
              <a:rPr lang="en-GB" sz="1400" dirty="0" err="1">
                <a:solidFill>
                  <a:srgbClr val="003366"/>
                </a:solidFill>
              </a:rPr>
              <a:t>Kir</a:t>
            </a:r>
            <a:r>
              <a:rPr lang="en-GB" sz="1400" dirty="0">
                <a:solidFill>
                  <a:srgbClr val="003366"/>
                </a:solidFill>
              </a:rPr>
              <a:t> River.</a:t>
            </a:r>
          </a:p>
          <a:p>
            <a:pPr marL="800100" lvl="1" indent="-342900">
              <a:spcAft>
                <a:spcPts val="600"/>
              </a:spcAft>
              <a:buFont typeface="Arial" panose="020B0604020202020204" pitchFamily="34" charset="0"/>
              <a:buChar char="•"/>
            </a:pP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232471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1077218"/>
          </a:xfrm>
          <a:prstGeom prst="rect">
            <a:avLst/>
          </a:prstGeom>
        </p:spPr>
        <p:txBody>
          <a:bodyPr wrap="square">
            <a:spAutoFit/>
          </a:bodyPr>
          <a:lstStyle/>
          <a:p>
            <a:pPr algn="ctr"/>
            <a:r>
              <a:rPr lang="en-GB" sz="3200" b="1" dirty="0">
                <a:solidFill>
                  <a:srgbClr val="003366"/>
                </a:solidFill>
              </a:rPr>
              <a:t>Specific FRM Actions  (Axis of Action n° 1)  – Albania/Montenegro</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9" name="TextBox 8">
            <a:extLst>
              <a:ext uri="{FF2B5EF4-FFF2-40B4-BE49-F238E27FC236}">
                <a16:creationId xmlns="" xmlns:a16="http://schemas.microsoft.com/office/drawing/2014/main" id="{8659226E-F3CD-22F9-D585-D67659B84083}"/>
              </a:ext>
            </a:extLst>
          </p:cNvPr>
          <p:cNvSpPr txBox="1"/>
          <p:nvPr/>
        </p:nvSpPr>
        <p:spPr>
          <a:xfrm>
            <a:off x="99814" y="1869214"/>
            <a:ext cx="9048246" cy="393954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smtClean="0">
                <a:solidFill>
                  <a:srgbClr val="003366"/>
                </a:solidFill>
              </a:rPr>
              <a:t>M24 </a:t>
            </a:r>
            <a:r>
              <a:rPr lang="en-GB" sz="2000" dirty="0">
                <a:solidFill>
                  <a:srgbClr val="003366"/>
                </a:solidFill>
              </a:rPr>
              <a:t>– Other - Reservoirs </a:t>
            </a:r>
            <a:r>
              <a:rPr lang="en-GB" sz="2000" dirty="0" smtClean="0">
                <a:solidFill>
                  <a:srgbClr val="003366"/>
                </a:solidFill>
              </a:rPr>
              <a:t>Regulation</a:t>
            </a:r>
          </a:p>
          <a:p>
            <a:pPr marL="800100" lvl="1" indent="-342900">
              <a:spcAft>
                <a:spcPts val="600"/>
              </a:spcAft>
              <a:buFont typeface="+mj-lt"/>
              <a:buAutoNum type="arabicPeriod"/>
            </a:pPr>
            <a:r>
              <a:rPr lang="en-GB" sz="1400" dirty="0" smtClean="0">
                <a:solidFill>
                  <a:srgbClr val="003366"/>
                </a:solidFill>
              </a:rPr>
              <a:t>Flood </a:t>
            </a:r>
            <a:r>
              <a:rPr lang="en-GB" sz="1400" dirty="0">
                <a:solidFill>
                  <a:srgbClr val="003366"/>
                </a:solidFill>
              </a:rPr>
              <a:t>Risk Mapping and Studies: Conduct studies and mapping of flood risk areas, particularly focusing on reservoirs and their regulation.</a:t>
            </a:r>
          </a:p>
          <a:p>
            <a:pPr marL="800100" lvl="1" indent="-342900">
              <a:spcAft>
                <a:spcPts val="600"/>
              </a:spcAft>
              <a:buFont typeface="+mj-lt"/>
              <a:buAutoNum type="arabicPeriod"/>
            </a:pPr>
            <a:r>
              <a:rPr lang="en-GB" sz="1400" dirty="0" smtClean="0">
                <a:solidFill>
                  <a:srgbClr val="003366"/>
                </a:solidFill>
              </a:rPr>
              <a:t>Set </a:t>
            </a:r>
            <a:r>
              <a:rPr lang="en-GB" sz="1400" dirty="0">
                <a:solidFill>
                  <a:srgbClr val="003366"/>
                </a:solidFill>
              </a:rPr>
              <a:t>the Regulation of Reservoirs in </a:t>
            </a:r>
            <a:r>
              <a:rPr lang="en-GB" sz="1400" dirty="0" err="1">
                <a:solidFill>
                  <a:srgbClr val="003366"/>
                </a:solidFill>
              </a:rPr>
              <a:t>Vau</a:t>
            </a:r>
            <a:r>
              <a:rPr lang="en-GB" sz="1400" dirty="0">
                <a:solidFill>
                  <a:srgbClr val="003366"/>
                </a:solidFill>
              </a:rPr>
              <a:t> I </a:t>
            </a:r>
            <a:r>
              <a:rPr lang="en-GB" sz="1400" dirty="0" err="1">
                <a:solidFill>
                  <a:srgbClr val="003366"/>
                </a:solidFill>
              </a:rPr>
              <a:t>Dejes</a:t>
            </a:r>
            <a:r>
              <a:rPr lang="en-GB" sz="1400" dirty="0">
                <a:solidFill>
                  <a:srgbClr val="003366"/>
                </a:solidFill>
              </a:rPr>
              <a:t> and </a:t>
            </a:r>
            <a:r>
              <a:rPr lang="en-GB" sz="1400" dirty="0" err="1">
                <a:solidFill>
                  <a:srgbClr val="003366"/>
                </a:solidFill>
              </a:rPr>
              <a:t>Koman</a:t>
            </a:r>
            <a:r>
              <a:rPr lang="en-GB" sz="1400" dirty="0">
                <a:solidFill>
                  <a:srgbClr val="003366"/>
                </a:solidFill>
              </a:rPr>
              <a:t> for Flood Risks</a:t>
            </a:r>
          </a:p>
          <a:p>
            <a:pPr marL="800100" lvl="1" indent="-342900">
              <a:spcAft>
                <a:spcPts val="600"/>
              </a:spcAft>
              <a:buFont typeface="+mj-lt"/>
              <a:buAutoNum type="arabicPeriod"/>
            </a:pPr>
            <a:r>
              <a:rPr lang="en-GB" sz="1400" dirty="0" smtClean="0">
                <a:solidFill>
                  <a:srgbClr val="003366"/>
                </a:solidFill>
              </a:rPr>
              <a:t>Construct </a:t>
            </a:r>
            <a:r>
              <a:rPr lang="en-GB" sz="1400" dirty="0" err="1">
                <a:solidFill>
                  <a:srgbClr val="003366"/>
                </a:solidFill>
              </a:rPr>
              <a:t>Skavica</a:t>
            </a:r>
            <a:r>
              <a:rPr lang="en-GB" sz="1400" dirty="0">
                <a:solidFill>
                  <a:srgbClr val="003366"/>
                </a:solidFill>
              </a:rPr>
              <a:t> Dam</a:t>
            </a:r>
          </a:p>
          <a:p>
            <a:pPr marL="800100" lvl="1" indent="-342900">
              <a:spcAft>
                <a:spcPts val="600"/>
              </a:spcAft>
              <a:buFont typeface="+mj-lt"/>
              <a:buAutoNum type="arabicPeriod"/>
            </a:pPr>
            <a:r>
              <a:rPr lang="en-GB" sz="1400" dirty="0">
                <a:solidFill>
                  <a:srgbClr val="003366"/>
                </a:solidFill>
              </a:rPr>
              <a:t>Flood Protection Areas: Identify areas of interest for flood protection and adapt areas of mutual importance accordingly.</a:t>
            </a:r>
          </a:p>
          <a:p>
            <a:pPr marL="800100" lvl="1" indent="-342900">
              <a:spcAft>
                <a:spcPts val="600"/>
              </a:spcAft>
              <a:buFont typeface="+mj-lt"/>
              <a:buAutoNum type="arabicPeriod"/>
            </a:pPr>
            <a:r>
              <a:rPr lang="en-GB" sz="1400" dirty="0" smtClean="0">
                <a:solidFill>
                  <a:srgbClr val="003366"/>
                </a:solidFill>
              </a:rPr>
              <a:t>Coordination </a:t>
            </a:r>
            <a:r>
              <a:rPr lang="en-GB" sz="1400" dirty="0">
                <a:solidFill>
                  <a:srgbClr val="003366"/>
                </a:solidFill>
              </a:rPr>
              <a:t>in International Basins: Coordinate with international partners on Areas with Potentially Significant Flood Risk (APSFR) in shared basins.</a:t>
            </a:r>
          </a:p>
          <a:p>
            <a:pPr marL="800100" lvl="1" indent="-342900">
              <a:spcAft>
                <a:spcPts val="600"/>
              </a:spcAft>
              <a:buFont typeface="+mj-lt"/>
              <a:buAutoNum type="arabicPeriod"/>
            </a:pPr>
            <a:r>
              <a:rPr lang="en-GB" sz="1400" dirty="0" smtClean="0">
                <a:solidFill>
                  <a:srgbClr val="003366"/>
                </a:solidFill>
              </a:rPr>
              <a:t>Preparation </a:t>
            </a:r>
            <a:r>
              <a:rPr lang="en-GB" sz="1400" dirty="0">
                <a:solidFill>
                  <a:srgbClr val="003366"/>
                </a:solidFill>
              </a:rPr>
              <a:t>of further </a:t>
            </a:r>
            <a:r>
              <a:rPr lang="en-GB" sz="1400" dirty="0" err="1">
                <a:solidFill>
                  <a:srgbClr val="003366"/>
                </a:solidFill>
              </a:rPr>
              <a:t>hydromorphological</a:t>
            </a:r>
            <a:r>
              <a:rPr lang="en-GB" sz="1400" dirty="0">
                <a:solidFill>
                  <a:srgbClr val="003366"/>
                </a:solidFill>
              </a:rPr>
              <a:t> studies covering the area of Lake </a:t>
            </a:r>
            <a:r>
              <a:rPr lang="en-GB" sz="1400" dirty="0" err="1">
                <a:solidFill>
                  <a:srgbClr val="003366"/>
                </a:solidFill>
              </a:rPr>
              <a:t>Skadar</a:t>
            </a:r>
            <a:r>
              <a:rPr lang="en-GB" sz="1400" dirty="0">
                <a:solidFill>
                  <a:srgbClr val="003366"/>
                </a:solidFill>
              </a:rPr>
              <a:t> and the </a:t>
            </a:r>
            <a:r>
              <a:rPr lang="en-GB" sz="1400" dirty="0" err="1">
                <a:solidFill>
                  <a:srgbClr val="003366"/>
                </a:solidFill>
              </a:rPr>
              <a:t>Bojana</a:t>
            </a:r>
            <a:r>
              <a:rPr lang="en-GB" sz="1400" dirty="0">
                <a:solidFill>
                  <a:srgbClr val="003366"/>
                </a:solidFill>
              </a:rPr>
              <a:t> River in order to assess possible measures to reduce the negative impacts of floods caused by heavy rainfall and the rise in the level of Lake </a:t>
            </a:r>
            <a:r>
              <a:rPr lang="en-GB" sz="1400" dirty="0" err="1">
                <a:solidFill>
                  <a:srgbClr val="003366"/>
                </a:solidFill>
              </a:rPr>
              <a:t>Skadar</a:t>
            </a:r>
            <a:r>
              <a:rPr lang="en-GB" sz="1400" dirty="0">
                <a:solidFill>
                  <a:srgbClr val="003366"/>
                </a:solidFill>
              </a:rPr>
              <a:t>.</a:t>
            </a:r>
          </a:p>
          <a:p>
            <a:pPr marL="800100" lvl="1" indent="-342900">
              <a:spcAft>
                <a:spcPts val="600"/>
              </a:spcAft>
              <a:buFont typeface="Arial" panose="020B0604020202020204" pitchFamily="34" charset="0"/>
              <a:buChar char="•"/>
            </a:pPr>
            <a:endParaRPr lang="en-GB" sz="2000" dirty="0">
              <a:solidFill>
                <a:srgbClr val="003366"/>
              </a:solidFill>
            </a:endParaRPr>
          </a:p>
          <a:p>
            <a:pPr lvl="1">
              <a:spcAft>
                <a:spcPts val="600"/>
              </a:spcAft>
            </a:pPr>
            <a:endParaRPr lang="en-GB" sz="1600" dirty="0">
              <a:solidFill>
                <a:srgbClr val="003366"/>
              </a:solidFill>
            </a:endParaRPr>
          </a:p>
        </p:txBody>
      </p:sp>
    </p:spTree>
    <p:extLst>
      <p:ext uri="{BB962C8B-B14F-4D97-AF65-F5344CB8AC3E}">
        <p14:creationId xmlns:p14="http://schemas.microsoft.com/office/powerpoint/2010/main" val="2681757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791996"/>
            <a:ext cx="8640960" cy="584775"/>
          </a:xfrm>
          <a:prstGeom prst="rect">
            <a:avLst/>
          </a:prstGeom>
        </p:spPr>
        <p:txBody>
          <a:bodyPr wrap="square">
            <a:spAutoFit/>
          </a:bodyPr>
          <a:lstStyle/>
          <a:p>
            <a:pPr algn="ctr"/>
            <a:r>
              <a:rPr lang="en-GB" sz="3200" b="1" dirty="0" smtClean="0">
                <a:solidFill>
                  <a:srgbClr val="003366"/>
                </a:solidFill>
              </a:rPr>
              <a:t>Lower </a:t>
            </a:r>
            <a:r>
              <a:rPr lang="en-GB" sz="3200" b="1" dirty="0">
                <a:solidFill>
                  <a:srgbClr val="003366"/>
                </a:solidFill>
              </a:rPr>
              <a:t>Drin: FRM Action Plan - Axis of Action n° II</a:t>
            </a:r>
            <a:endParaRPr lang="en-US" sz="3200" b="1" dirty="0">
              <a:solidFill>
                <a:srgbClr val="003366"/>
              </a:solidFill>
            </a:endParaRPr>
          </a:p>
        </p:txBody>
      </p:sp>
      <p:pic>
        <p:nvPicPr>
          <p:cNvPr id="2" name="Picture 8">
            <a:extLst>
              <a:ext uri="{FF2B5EF4-FFF2-40B4-BE49-F238E27FC236}">
                <a16:creationId xmlns=""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pic>
        <p:nvPicPr>
          <p:cNvPr id="3" name="Picture 2"/>
          <p:cNvPicPr>
            <a:picLocks noChangeAspect="1"/>
          </p:cNvPicPr>
          <p:nvPr/>
        </p:nvPicPr>
        <p:blipFill>
          <a:blip r:embed="rId6"/>
          <a:stretch>
            <a:fillRect/>
          </a:stretch>
        </p:blipFill>
        <p:spPr>
          <a:xfrm>
            <a:off x="203837" y="2045088"/>
            <a:ext cx="8736325" cy="2767824"/>
          </a:xfrm>
          <a:prstGeom prst="rect">
            <a:avLst/>
          </a:prstGeom>
        </p:spPr>
      </p:pic>
    </p:spTree>
    <p:extLst>
      <p:ext uri="{BB962C8B-B14F-4D97-AF65-F5344CB8AC3E}">
        <p14:creationId xmlns:p14="http://schemas.microsoft.com/office/powerpoint/2010/main" val="331323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14413</TotalTime>
  <Words>2286</Words>
  <Application>Microsoft Office PowerPoint</Application>
  <PresentationFormat>On-screen Show (4:3)</PresentationFormat>
  <Paragraphs>214</Paragraphs>
  <Slides>49</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Tema di Office</vt:lpstr>
      <vt:lpstr>Integrated Climate Change Adaptation (CCA) and Flood Risk management Strategy and Plan for the Drin River Basin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Microsoft account</cp:lastModifiedBy>
  <cp:revision>989</cp:revision>
  <dcterms:created xsi:type="dcterms:W3CDTF">2021-05-14T17:16:41Z</dcterms:created>
  <dcterms:modified xsi:type="dcterms:W3CDTF">2024-09-26T04:27:49Z</dcterms:modified>
</cp:coreProperties>
</file>